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1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0"/>
  </p:notesMasterIdLst>
  <p:handoutMasterIdLst>
    <p:handoutMasterId r:id="rId231"/>
  </p:handoutMasterIdLst>
  <p:sldIdLst>
    <p:sldId id="257" r:id="rId2"/>
    <p:sldId id="275" r:id="rId3"/>
    <p:sldId id="276" r:id="rId4"/>
    <p:sldId id="277" r:id="rId5"/>
    <p:sldId id="278" r:id="rId6"/>
    <p:sldId id="285" r:id="rId7"/>
    <p:sldId id="280" r:id="rId8"/>
    <p:sldId id="281" r:id="rId9"/>
    <p:sldId id="286" r:id="rId10"/>
    <p:sldId id="283" r:id="rId11"/>
    <p:sldId id="270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2" r:id="rId98"/>
    <p:sldId id="373" r:id="rId99"/>
    <p:sldId id="374" r:id="rId100"/>
    <p:sldId id="375" r:id="rId101"/>
    <p:sldId id="376" r:id="rId102"/>
    <p:sldId id="377" r:id="rId103"/>
    <p:sldId id="378" r:id="rId104"/>
    <p:sldId id="379" r:id="rId105"/>
    <p:sldId id="380" r:id="rId106"/>
    <p:sldId id="381" r:id="rId107"/>
    <p:sldId id="382" r:id="rId108"/>
    <p:sldId id="383" r:id="rId109"/>
    <p:sldId id="384" r:id="rId110"/>
    <p:sldId id="385" r:id="rId111"/>
    <p:sldId id="386" r:id="rId112"/>
    <p:sldId id="387" r:id="rId113"/>
    <p:sldId id="388" r:id="rId114"/>
    <p:sldId id="389" r:id="rId115"/>
    <p:sldId id="390" r:id="rId116"/>
    <p:sldId id="391" r:id="rId117"/>
    <p:sldId id="392" r:id="rId118"/>
    <p:sldId id="393" r:id="rId119"/>
    <p:sldId id="394" r:id="rId120"/>
    <p:sldId id="395" r:id="rId121"/>
    <p:sldId id="396" r:id="rId122"/>
    <p:sldId id="397" r:id="rId123"/>
    <p:sldId id="398" r:id="rId124"/>
    <p:sldId id="399" r:id="rId125"/>
    <p:sldId id="400" r:id="rId126"/>
    <p:sldId id="401" r:id="rId127"/>
    <p:sldId id="402" r:id="rId128"/>
    <p:sldId id="403" r:id="rId129"/>
    <p:sldId id="404" r:id="rId130"/>
    <p:sldId id="405" r:id="rId131"/>
    <p:sldId id="406" r:id="rId132"/>
    <p:sldId id="407" r:id="rId133"/>
    <p:sldId id="408" r:id="rId134"/>
    <p:sldId id="409" r:id="rId135"/>
    <p:sldId id="410" r:id="rId136"/>
    <p:sldId id="411" r:id="rId137"/>
    <p:sldId id="412" r:id="rId138"/>
    <p:sldId id="413" r:id="rId139"/>
    <p:sldId id="414" r:id="rId140"/>
    <p:sldId id="415" r:id="rId141"/>
    <p:sldId id="416" r:id="rId142"/>
    <p:sldId id="417" r:id="rId143"/>
    <p:sldId id="418" r:id="rId144"/>
    <p:sldId id="419" r:id="rId145"/>
    <p:sldId id="420" r:id="rId146"/>
    <p:sldId id="421" r:id="rId147"/>
    <p:sldId id="422" r:id="rId148"/>
    <p:sldId id="423" r:id="rId149"/>
    <p:sldId id="424" r:id="rId150"/>
    <p:sldId id="425" r:id="rId151"/>
    <p:sldId id="426" r:id="rId152"/>
    <p:sldId id="427" r:id="rId153"/>
    <p:sldId id="428" r:id="rId154"/>
    <p:sldId id="429" r:id="rId155"/>
    <p:sldId id="430" r:id="rId156"/>
    <p:sldId id="431" r:id="rId157"/>
    <p:sldId id="432" r:id="rId158"/>
    <p:sldId id="433" r:id="rId159"/>
    <p:sldId id="434" r:id="rId160"/>
    <p:sldId id="435" r:id="rId161"/>
    <p:sldId id="436" r:id="rId162"/>
    <p:sldId id="437" r:id="rId163"/>
    <p:sldId id="438" r:id="rId164"/>
    <p:sldId id="439" r:id="rId165"/>
    <p:sldId id="440" r:id="rId166"/>
    <p:sldId id="441" r:id="rId167"/>
    <p:sldId id="442" r:id="rId168"/>
    <p:sldId id="443" r:id="rId169"/>
    <p:sldId id="444" r:id="rId170"/>
    <p:sldId id="445" r:id="rId171"/>
    <p:sldId id="446" r:id="rId172"/>
    <p:sldId id="447" r:id="rId173"/>
    <p:sldId id="448" r:id="rId174"/>
    <p:sldId id="449" r:id="rId175"/>
    <p:sldId id="450" r:id="rId176"/>
    <p:sldId id="451" r:id="rId177"/>
    <p:sldId id="452" r:id="rId178"/>
    <p:sldId id="453" r:id="rId179"/>
    <p:sldId id="454" r:id="rId180"/>
    <p:sldId id="455" r:id="rId181"/>
    <p:sldId id="456" r:id="rId182"/>
    <p:sldId id="457" r:id="rId183"/>
    <p:sldId id="458" r:id="rId184"/>
    <p:sldId id="459" r:id="rId185"/>
    <p:sldId id="460" r:id="rId186"/>
    <p:sldId id="461" r:id="rId187"/>
    <p:sldId id="462" r:id="rId188"/>
    <p:sldId id="463" r:id="rId189"/>
    <p:sldId id="464" r:id="rId190"/>
    <p:sldId id="465" r:id="rId191"/>
    <p:sldId id="466" r:id="rId192"/>
    <p:sldId id="467" r:id="rId193"/>
    <p:sldId id="468" r:id="rId194"/>
    <p:sldId id="469" r:id="rId195"/>
    <p:sldId id="470" r:id="rId196"/>
    <p:sldId id="471" r:id="rId197"/>
    <p:sldId id="472" r:id="rId198"/>
    <p:sldId id="473" r:id="rId199"/>
    <p:sldId id="474" r:id="rId200"/>
    <p:sldId id="475" r:id="rId201"/>
    <p:sldId id="476" r:id="rId202"/>
    <p:sldId id="477" r:id="rId203"/>
    <p:sldId id="478" r:id="rId204"/>
    <p:sldId id="479" r:id="rId205"/>
    <p:sldId id="480" r:id="rId206"/>
    <p:sldId id="481" r:id="rId207"/>
    <p:sldId id="482" r:id="rId208"/>
    <p:sldId id="483" r:id="rId209"/>
    <p:sldId id="484" r:id="rId210"/>
    <p:sldId id="485" r:id="rId211"/>
    <p:sldId id="486" r:id="rId212"/>
    <p:sldId id="487" r:id="rId213"/>
    <p:sldId id="488" r:id="rId214"/>
    <p:sldId id="489" r:id="rId215"/>
    <p:sldId id="490" r:id="rId216"/>
    <p:sldId id="491" r:id="rId217"/>
    <p:sldId id="492" r:id="rId218"/>
    <p:sldId id="493" r:id="rId219"/>
    <p:sldId id="494" r:id="rId220"/>
    <p:sldId id="495" r:id="rId221"/>
    <p:sldId id="496" r:id="rId222"/>
    <p:sldId id="497" r:id="rId223"/>
    <p:sldId id="498" r:id="rId224"/>
    <p:sldId id="499" r:id="rId225"/>
    <p:sldId id="500" r:id="rId226"/>
    <p:sldId id="501" r:id="rId227"/>
    <p:sldId id="502" r:id="rId228"/>
    <p:sldId id="503" r:id="rId2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86" y="5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handoutMaster" Target="handoutMasters/handout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8300E-4872-304E-8FD5-81BB23C9B12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D03A0-8D3E-214E-BD5C-01F51EC52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76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4BB44-BBEB-46D1-B424-ED360EC1A93B}" type="datetimeFigureOut">
              <a:rPr lang="en-IN" smtClean="0"/>
              <a:t>23-01-2020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9F17F-96A0-4748-AFBF-4FA712218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329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E6729-C6DA-F142-9A72-886131A1D55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50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E6729-C6DA-F142-9A72-886131A1D55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629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codepen.io</a:t>
            </a:r>
            <a:r>
              <a:rPr lang="en-US" dirty="0" smtClean="0"/>
              <a:t>/</a:t>
            </a:r>
            <a:r>
              <a:rPr lang="en-US" dirty="0" err="1" smtClean="0"/>
              <a:t>shayhowe</a:t>
            </a:r>
            <a:r>
              <a:rPr lang="en-US" dirty="0" smtClean="0"/>
              <a:t>/pen/</a:t>
            </a:r>
            <a:r>
              <a:rPr lang="en-US" dirty="0" err="1" smtClean="0"/>
              <a:t>FrCHn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E6729-C6DA-F142-9A72-886131A1D55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24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Chunking appropriately, avoiding</a:t>
            </a:r>
            <a:r>
              <a:rPr lang="en-US" baseline="0" dirty="0" smtClean="0"/>
              <a:t> jargon or institutional language, avoid URL descriptors</a:t>
            </a:r>
            <a:endParaRPr lang="en-US" dirty="0" smtClean="0"/>
          </a:p>
          <a:p>
            <a:r>
              <a:rPr lang="en-US" dirty="0" smtClean="0"/>
              <a:t>Different learning modalities, visual versus verbal</a:t>
            </a:r>
          </a:p>
          <a:p>
            <a:r>
              <a:rPr lang="en-US" dirty="0" smtClean="0"/>
              <a:t>Don’t change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nav</a:t>
            </a:r>
            <a:r>
              <a:rPr lang="en-US" baseline="0" dirty="0" smtClean="0"/>
              <a:t> and layout structure</a:t>
            </a:r>
          </a:p>
          <a:p>
            <a:r>
              <a:rPr lang="en-US" baseline="0" dirty="0" smtClean="0"/>
              <a:t>Careful with AJAX-</a:t>
            </a:r>
            <a:r>
              <a:rPr lang="en-US" baseline="0" dirty="0" err="1" smtClean="0"/>
              <a:t>y</a:t>
            </a:r>
            <a:r>
              <a:rPr lang="en-US" baseline="0" dirty="0" smtClean="0"/>
              <a:t> elements, pop-ups</a:t>
            </a:r>
          </a:p>
          <a:p>
            <a:r>
              <a:rPr lang="en-US" baseline="0" dirty="0" smtClean="0"/>
              <a:t>Considerate form validation and error 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71FE-2C03-5F40-9E7D-451C7D07B755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5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5CBAA-71DB-C04A-AD95-D1AA4F06D5A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05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can’t I animate the last bullet correctly?!?!?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E6729-C6DA-F142-9A72-886131A1D556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4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</a:t>
            </a:r>
            <a:r>
              <a:rPr lang="en-US" baseline="0" dirty="0" smtClean="0"/>
              <a:t> are those holds?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71FE-2C03-5F40-9E7D-451C7D07B755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2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select heading levels for their default size—use CSS to style your headings.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71FE-2C03-5F40-9E7D-451C7D07B755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6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73" y="1163056"/>
            <a:ext cx="8535737" cy="1537285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40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269" y="2914650"/>
            <a:ext cx="7533105" cy="1314450"/>
          </a:xfrm>
        </p:spPr>
        <p:txBody>
          <a:bodyPr>
            <a:normAutofit/>
          </a:bodyPr>
          <a:lstStyle>
            <a:lvl1pPr marL="0" indent="0" algn="ctr">
              <a:buNone/>
              <a:defRPr sz="3100" b="1" i="0" baseline="0">
                <a:solidFill>
                  <a:srgbClr val="FDC227"/>
                </a:solidFill>
                <a:effectLst>
                  <a:innerShdw blurRad="63500" dist="50800" dir="13500000">
                    <a:srgbClr val="000000">
                      <a:alpha val="9000"/>
                    </a:srgbClr>
                  </a:innerShdw>
                </a:effectLst>
                <a:latin typeface="Gill Sans SemiBold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7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594006"/>
            <a:ext cx="8432800" cy="701843"/>
          </a:xfrm>
          <a:prstGeom prst="rect">
            <a:avLst/>
          </a:prstGeom>
        </p:spPr>
        <p:txBody>
          <a:bodyPr/>
          <a:lstStyle>
            <a:lvl1pPr>
              <a:defRPr sz="3500" b="1" i="0" cap="none" baseline="0">
                <a:solidFill>
                  <a:srgbClr val="FFCB05"/>
                </a:solidFill>
                <a:effectLst>
                  <a:innerShdw blurRad="63500" dist="50800" dir="13500000">
                    <a:srgbClr val="000000">
                      <a:alpha val="14000"/>
                    </a:srgbClr>
                  </a:innerShdw>
                </a:effectLst>
                <a:latin typeface="Gill Sans SemiBold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511361"/>
            <a:ext cx="8432800" cy="3560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9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52" y="768685"/>
            <a:ext cx="8662737" cy="1021556"/>
          </a:xfrm>
          <a:prstGeom prst="rect">
            <a:avLst/>
          </a:prstGeom>
        </p:spPr>
        <p:txBody>
          <a:bodyPr anchor="t"/>
          <a:lstStyle>
            <a:lvl1pPr algn="ctr">
              <a:defRPr sz="3500" b="1" i="0" cap="none">
                <a:solidFill>
                  <a:schemeClr val="bg1"/>
                </a:solidFill>
                <a:latin typeface="Gill Sans Semi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7263"/>
            <a:ext cx="7772400" cy="537912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solidFill>
                  <a:srgbClr val="FDC22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39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7979"/>
            <a:ext cx="8229600" cy="702172"/>
          </a:xfrm>
          <a:prstGeom prst="rect">
            <a:avLst/>
          </a:prstGeom>
        </p:spPr>
        <p:txBody>
          <a:bodyPr/>
          <a:lstStyle>
            <a:lvl1pPr>
              <a:defRPr sz="32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 b="1" i="0" cap="none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18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9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613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200" b="0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 i="0" cap="none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8105"/>
            <a:ext cx="4040188" cy="2963466"/>
          </a:xfrm>
        </p:spPr>
        <p:txBody>
          <a:bodyPr/>
          <a:lstStyle>
            <a:lvl1pPr>
              <a:defRPr sz="1800"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818105"/>
            <a:ext cx="4041775" cy="2963466"/>
          </a:xfrm>
        </p:spPr>
        <p:txBody>
          <a:bodyPr/>
          <a:lstStyle>
            <a:lvl1pPr>
              <a:defRPr sz="1800">
                <a:latin typeface="Gill Sans SemiBold"/>
                <a:cs typeface="Lucida Grande"/>
              </a:defRPr>
            </a:lvl1pPr>
            <a:lvl2pPr>
              <a:defRPr sz="1600" b="0" i="1">
                <a:latin typeface="Gill Sans SemiBold"/>
                <a:cs typeface="Lucida Grande"/>
              </a:defRPr>
            </a:lvl2pPr>
            <a:lvl3pPr>
              <a:defRPr sz="1600" b="0" i="1">
                <a:latin typeface="Gill Sans SemiBold"/>
                <a:cs typeface="Lucida Grande"/>
              </a:defRPr>
            </a:lvl3pPr>
            <a:lvl4pPr>
              <a:defRPr sz="1600" b="0" i="1">
                <a:latin typeface="Gill Sans SemiBold"/>
                <a:cs typeface="Lucida Grande"/>
              </a:defRPr>
            </a:lvl4pPr>
            <a:lvl5pPr>
              <a:defRPr sz="1600" b="0" i="1">
                <a:latin typeface="Gill Sans SemiBold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5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368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0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9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43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500050"/>
            <a:ext cx="3008313" cy="696593"/>
          </a:xfrm>
          <a:prstGeom prst="rect">
            <a:avLst/>
          </a:prstGeom>
        </p:spPr>
        <p:txBody>
          <a:bodyPr anchor="b"/>
          <a:lstStyle>
            <a:lvl1pPr algn="l">
              <a:defRPr sz="18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00051"/>
            <a:ext cx="5111750" cy="4214891"/>
          </a:xfrm>
        </p:spPr>
        <p:txBody>
          <a:bodyPr/>
          <a:lstStyle>
            <a:lvl1pPr>
              <a:defRPr sz="28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400" b="0" i="1">
                <a:latin typeface="Gill Sans SemiBold"/>
                <a:cs typeface="Lucida Grande"/>
              </a:defRPr>
            </a:lvl3pPr>
            <a:lvl4pPr>
              <a:defRPr sz="2000" b="0" i="1">
                <a:latin typeface="Gill Sans SemiBold"/>
                <a:cs typeface="Lucida Grande"/>
              </a:defRPr>
            </a:lvl4pPr>
            <a:lvl5pPr>
              <a:defRPr sz="2000" b="0" i="1">
                <a:latin typeface="Gill Sans SemiBold"/>
                <a:cs typeface="Lucida Grande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196645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63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13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10883"/>
            <a:ext cx="8229600" cy="424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 descr="introhtml_SC_topbar.png"/>
          <p:cNvPicPr>
            <a:picLocks noChangeAspect="1"/>
          </p:cNvPicPr>
          <p:nvPr userDrawn="1"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28"/>
          <a:stretch/>
        </p:blipFill>
        <p:spPr>
          <a:xfrm>
            <a:off x="0" y="0"/>
            <a:ext cx="9144000" cy="3894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647093" y="18236"/>
            <a:ext cx="1765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Grande"/>
                <a:cs typeface="Lucida Grande"/>
              </a:rPr>
              <a:t>Welcome</a:t>
            </a:r>
            <a:endParaRPr 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ucida Grande"/>
              <a:cs typeface="Lucida Grande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193037" y="-29678"/>
            <a:ext cx="1620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aseline="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CSS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0236" y="-18144"/>
            <a:ext cx="70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smtClean="0">
                <a:solidFill>
                  <a:srgbClr val="F8C01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 Bold Condensed"/>
                <a:cs typeface="Helvetica Neue Bold Condensed"/>
              </a:rPr>
              <a:t>01.01</a:t>
            </a:r>
            <a:endParaRPr lang="en-US" b="0" i="0" dirty="0">
              <a:solidFill>
                <a:srgbClr val="F8C01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985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1" i="0" kern="1200">
          <a:solidFill>
            <a:schemeClr val="bg1"/>
          </a:solidFill>
          <a:latin typeface="Gill Sans SemiBold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1" i="0" kern="1200">
          <a:solidFill>
            <a:schemeClr val="bg1"/>
          </a:solidFill>
          <a:latin typeface="Gill Sans SemiBold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1" kern="1200">
          <a:solidFill>
            <a:schemeClr val="bg1"/>
          </a:solidFill>
          <a:latin typeface="Gill Sans SemiBold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500" b="0" i="1" kern="1200">
          <a:solidFill>
            <a:schemeClr val="bg1"/>
          </a:solidFill>
          <a:latin typeface="Gill Sans SemiBold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1" kern="1200">
          <a:solidFill>
            <a:schemeClr val="bg1"/>
          </a:solidFill>
          <a:latin typeface="Gill Sans SemiBold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css3generator.com/" TargetMode="External"/><Relationship Id="rId2" Type="http://schemas.openxmlformats.org/officeDocument/2006/relationships/hyperlink" Target="http://chrispederick.com/work/web-developer/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://caniuse.com/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ro-webdesign.com/CSS/assignment-1/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ro-webdesign.com/CSS/assignment-1/index.jpg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ro-webdesign.com/CSS/assignment-1/index.html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ro-webdesign.com/CSS/final/index.jpg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ro-webdesign.com/CSS/assignment-1/index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ro-webdesign.com/CSS/assignment-1/index.jpg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Succeeding 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91250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 a perfect world you would code with a friend…so use the message boards.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Never spend more than 15 minutes on one thing that doesn’t work.  Move on.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Look things up on your own!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Practice, practice, practice!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60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“Buttons”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57" y="1394927"/>
            <a:ext cx="8432800" cy="356015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Many designers try to make their links look like buttons.  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Be semantic, if you want a button use the &lt;button&gt; element instead.</a:t>
            </a:r>
            <a:endParaRPr lang="en-US" dirty="0"/>
          </a:p>
        </p:txBody>
      </p:sp>
      <p:pic>
        <p:nvPicPr>
          <p:cNvPr id="5" name="Picture 4" descr="Screen Shot 2015-09-12 at 9.5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1" y="3803383"/>
            <a:ext cx="5553437" cy="621653"/>
          </a:xfrm>
          <a:prstGeom prst="rect">
            <a:avLst/>
          </a:prstGeom>
        </p:spPr>
      </p:pic>
      <p:pic>
        <p:nvPicPr>
          <p:cNvPr id="6" name="Picture 5" descr="Screen Shot 2015-09-12 at 9.58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46" y="3803383"/>
            <a:ext cx="1066800" cy="5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7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032714"/>
            <a:ext cx="8549424" cy="3775667"/>
          </a:xfrm>
        </p:spPr>
        <p:txBody>
          <a:bodyPr>
            <a:noAutofit/>
          </a:bodyPr>
          <a:lstStyle/>
          <a:p>
            <a:pPr marL="571500" indent="-571500">
              <a:lnSpc>
                <a:spcPct val="140000"/>
              </a:lnSpc>
              <a:buFont typeface="Arial"/>
              <a:buChar char="•"/>
            </a:pPr>
            <a:r>
              <a:rPr lang="en-US" sz="2800" dirty="0" smtClean="0"/>
              <a:t>Some links are blue, some are purple, etc.  Why???</a:t>
            </a:r>
          </a:p>
          <a:p>
            <a:pPr lvl="1">
              <a:lnSpc>
                <a:spcPct val="140000"/>
              </a:lnSpc>
            </a:pPr>
            <a:r>
              <a:rPr lang="en-US" sz="2400" dirty="0" err="1" smtClean="0"/>
              <a:t>a:link</a:t>
            </a:r>
            <a:r>
              <a:rPr lang="en-US" sz="2400" dirty="0" smtClean="0"/>
              <a:t>: 		a </a:t>
            </a:r>
            <a:r>
              <a:rPr lang="en-US" sz="2400" dirty="0"/>
              <a:t>normal, unvisited link</a:t>
            </a:r>
          </a:p>
          <a:p>
            <a:pPr lvl="1">
              <a:lnSpc>
                <a:spcPct val="140000"/>
              </a:lnSpc>
            </a:pPr>
            <a:r>
              <a:rPr lang="en-US" sz="2400" dirty="0" err="1" smtClean="0"/>
              <a:t>a:visited</a:t>
            </a:r>
            <a:r>
              <a:rPr lang="en-US" sz="2400" dirty="0"/>
              <a:t>	</a:t>
            </a:r>
            <a:r>
              <a:rPr lang="en-US" sz="2400" dirty="0" smtClean="0"/>
              <a:t>  	has been visited</a:t>
            </a:r>
          </a:p>
          <a:p>
            <a:pPr lvl="1">
              <a:lnSpc>
                <a:spcPct val="140000"/>
              </a:lnSpc>
            </a:pPr>
            <a:r>
              <a:rPr lang="en-US" sz="2400" dirty="0" err="1" smtClean="0"/>
              <a:t>a:hover</a:t>
            </a:r>
            <a:r>
              <a:rPr lang="en-US" sz="2400" dirty="0" smtClean="0"/>
              <a:t>  	activated by  mouse (touchscreens….?)</a:t>
            </a:r>
          </a:p>
          <a:p>
            <a:pPr lvl="1">
              <a:lnSpc>
                <a:spcPct val="140000"/>
              </a:lnSpc>
            </a:pPr>
            <a:r>
              <a:rPr lang="en-US" sz="2400" dirty="0" err="1" smtClean="0"/>
              <a:t>a:focus</a:t>
            </a:r>
            <a:r>
              <a:rPr lang="en-US" sz="2400" dirty="0" smtClean="0"/>
              <a:t>  		activated with the keyboard</a:t>
            </a:r>
          </a:p>
          <a:p>
            <a:pPr lvl="1">
              <a:lnSpc>
                <a:spcPct val="140000"/>
              </a:lnSpc>
            </a:pPr>
            <a:r>
              <a:rPr lang="en-US" sz="2400" dirty="0" err="1" smtClean="0"/>
              <a:t>a:active</a:t>
            </a:r>
            <a:r>
              <a:rPr lang="en-US" sz="2400" dirty="0" smtClean="0"/>
              <a:t> 		is being clicked</a:t>
            </a:r>
          </a:p>
        </p:txBody>
      </p:sp>
    </p:spTree>
    <p:extLst>
      <p:ext uri="{BB962C8B-B14F-4D97-AF65-F5344CB8AC3E}">
        <p14:creationId xmlns:p14="http://schemas.microsoft.com/office/powerpoint/2010/main" val="362852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Precedence of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57" y="1768929"/>
            <a:ext cx="8432800" cy="3560154"/>
          </a:xfrm>
        </p:spPr>
        <p:txBody>
          <a:bodyPr/>
          <a:lstStyle/>
          <a:p>
            <a:pPr marL="457200" indent="-457200">
              <a:lnSpc>
                <a:spcPct val="140000"/>
              </a:lnSpc>
              <a:buFont typeface="Arial"/>
              <a:buChar char="•"/>
            </a:pPr>
            <a:r>
              <a:rPr lang="en-US" dirty="0" err="1"/>
              <a:t>a:hover</a:t>
            </a:r>
            <a:r>
              <a:rPr lang="en-US" dirty="0"/>
              <a:t> MUST come after </a:t>
            </a:r>
            <a:r>
              <a:rPr lang="en-US" dirty="0" err="1"/>
              <a:t>a:link</a:t>
            </a:r>
            <a:r>
              <a:rPr lang="en-US" dirty="0"/>
              <a:t> </a:t>
            </a:r>
          </a:p>
          <a:p>
            <a:pPr marL="457200" indent="-457200">
              <a:lnSpc>
                <a:spcPct val="140000"/>
              </a:lnSpc>
              <a:buFont typeface="Arial"/>
              <a:buChar char="•"/>
            </a:pPr>
            <a:r>
              <a:rPr lang="en-US" dirty="0" err="1"/>
              <a:t>a:visited</a:t>
            </a:r>
            <a:r>
              <a:rPr lang="en-US" dirty="0"/>
              <a:t> and  </a:t>
            </a:r>
            <a:r>
              <a:rPr lang="en-US" dirty="0" err="1"/>
              <a:t>a:active</a:t>
            </a:r>
            <a:r>
              <a:rPr lang="en-US" dirty="0"/>
              <a:t> MUST come after </a:t>
            </a:r>
            <a:r>
              <a:rPr lang="en-US" dirty="0" err="1"/>
              <a:t>a:hover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1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Styling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Number of properties beyond font, margin, etc.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/>
              <a:t>list-style-type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list-style-image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list-style-position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list</a:t>
            </a:r>
            <a:r>
              <a:rPr lang="en-US" sz="2600" dirty="0"/>
              <a:t>-style</a:t>
            </a:r>
          </a:p>
          <a:p>
            <a:pPr lvl="1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4203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list-style-type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list-style-type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ordered lists</a:t>
            </a:r>
          </a:p>
          <a:p>
            <a:pPr marL="1200150" lvl="1" indent="-457200">
              <a:buFont typeface="Arial"/>
              <a:buChar char="•"/>
            </a:pPr>
            <a:endParaRPr lang="en-US" sz="2800" dirty="0"/>
          </a:p>
          <a:p>
            <a:pPr lvl="1" indent="0">
              <a:buNone/>
            </a:pPr>
            <a:endParaRPr lang="en-US" sz="2800" dirty="0" smtClean="0"/>
          </a:p>
          <a:p>
            <a:pPr marL="1600200" lvl="2" indent="-457200"/>
            <a:r>
              <a:rPr lang="en-US" sz="2400" dirty="0" smtClean="0"/>
              <a:t>lower-roman, upper-roman, decimal, decimal-leading-zero, upper-alpha, lower-alpha, </a:t>
            </a:r>
            <a:r>
              <a:rPr lang="en-US" sz="2400" dirty="0" err="1" smtClean="0"/>
              <a:t>hebrew</a:t>
            </a:r>
            <a:r>
              <a:rPr lang="en-US" sz="2400" dirty="0" smtClean="0"/>
              <a:t>, </a:t>
            </a:r>
            <a:r>
              <a:rPr lang="en-US" sz="2400" dirty="0" err="1" smtClean="0"/>
              <a:t>armenian</a:t>
            </a:r>
            <a:r>
              <a:rPr lang="en-US" sz="2400" dirty="0" smtClean="0"/>
              <a:t>, …..</a:t>
            </a:r>
          </a:p>
          <a:p>
            <a:pPr marL="1200150" lvl="1" indent="-457200">
              <a:buFont typeface="Arial"/>
              <a:buChar char="•"/>
            </a:pPr>
            <a:endParaRPr lang="en-US" sz="2400" dirty="0" smtClean="0"/>
          </a:p>
          <a:p>
            <a:pPr marL="1200150" lvl="1" indent="-457200">
              <a:buFont typeface="Arial"/>
              <a:buChar char="•"/>
            </a:pPr>
            <a:endParaRPr lang="en-US" dirty="0"/>
          </a:p>
          <a:p>
            <a:pPr marL="1200150" lvl="1" indent="-457200">
              <a:buFont typeface="Arial"/>
              <a:buChar char="•"/>
            </a:pPr>
            <a:endParaRPr lang="en-US" dirty="0" smtClean="0"/>
          </a:p>
        </p:txBody>
      </p:sp>
      <p:pic>
        <p:nvPicPr>
          <p:cNvPr id="4" name="Picture 3" descr="Screen Shot 2015-09-13 at 11.11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33" y="2666492"/>
            <a:ext cx="2450574" cy="790093"/>
          </a:xfrm>
          <a:prstGeom prst="rect">
            <a:avLst/>
          </a:prstGeom>
        </p:spPr>
      </p:pic>
      <p:pic>
        <p:nvPicPr>
          <p:cNvPr id="5" name="Picture 4" descr="Screen Shot 2015-09-13 at 11.11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33" y="1638975"/>
            <a:ext cx="2450574" cy="763816"/>
          </a:xfrm>
          <a:prstGeom prst="rect">
            <a:avLst/>
          </a:prstGeom>
        </p:spPr>
      </p:pic>
      <p:pic>
        <p:nvPicPr>
          <p:cNvPr id="6" name="Picture 5" descr="Screen Shot 2015-09-13 at 11.10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1" y="2666492"/>
            <a:ext cx="4149279" cy="84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57" y="1223509"/>
            <a:ext cx="8432800" cy="356015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list-style-</a:t>
            </a:r>
            <a:r>
              <a:rPr lang="en-US" dirty="0" smtClean="0"/>
              <a:t>type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/>
              <a:t>unordered </a:t>
            </a:r>
            <a:r>
              <a:rPr lang="en-US" sz="2800" dirty="0" smtClean="0"/>
              <a:t>lists</a:t>
            </a:r>
          </a:p>
          <a:p>
            <a:pPr marL="1600200" lvl="2" indent="-457200"/>
            <a:r>
              <a:rPr lang="en-US" dirty="0" smtClean="0"/>
              <a:t>Override the default marker with circles, discs, or squares</a:t>
            </a:r>
            <a:endParaRPr lang="en-US" sz="3600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list-style-image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b="0" dirty="0" smtClean="0"/>
              <a:t>Use a custom image instead of traditional marker</a:t>
            </a:r>
            <a:endParaRPr lang="en-US" sz="2400" b="0" dirty="0"/>
          </a:p>
          <a:p>
            <a:pPr marL="457200" indent="-457200">
              <a:buFont typeface="Arial"/>
              <a:buChar char="•"/>
            </a:pPr>
            <a:endParaRPr lang="en-US" sz="3600" dirty="0"/>
          </a:p>
          <a:p>
            <a:endParaRPr lang="en-US" sz="2400" dirty="0"/>
          </a:p>
        </p:txBody>
      </p:sp>
      <p:pic>
        <p:nvPicPr>
          <p:cNvPr id="5" name="Picture 4" descr="Screen Shot 2015-09-13 at 11.55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93" y="3819100"/>
            <a:ext cx="5752023" cy="785238"/>
          </a:xfrm>
          <a:prstGeom prst="rect">
            <a:avLst/>
          </a:prstGeom>
        </p:spPr>
      </p:pic>
      <p:pic>
        <p:nvPicPr>
          <p:cNvPr id="6" name="Picture 5" descr="Screen Shot 2015-09-13 at 11.58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93" y="3819100"/>
            <a:ext cx="5752023" cy="8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5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4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57" y="1311873"/>
            <a:ext cx="8432800" cy="3560154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At this point you have learned how to write rules for the </a:t>
            </a:r>
            <a:r>
              <a:rPr lang="en-US" b="0" i="1" dirty="0" smtClean="0"/>
              <a:t>tags</a:t>
            </a:r>
            <a:r>
              <a:rPr lang="en-US" dirty="0" smtClean="0"/>
              <a:t>.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Embrace the many tools that are available to help you design your site.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hlinkClick r:id="rId2"/>
              </a:rPr>
              <a:t>http://chrispederick.com/work/web-developer</a:t>
            </a:r>
            <a:r>
              <a:rPr lang="en-US" dirty="0" smtClean="0">
                <a:solidFill>
                  <a:srgbClr val="FFFF00"/>
                </a:solidFill>
                <a:hlinkClick r:id="rId2"/>
              </a:rPr>
              <a:t>/</a:t>
            </a:r>
            <a:endParaRPr lang="en-US" dirty="0" smtClean="0">
              <a:solidFill>
                <a:srgbClr val="FFFF00"/>
              </a:solidFill>
            </a:endParaRP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hlinkClick r:id="rId3"/>
              </a:rPr>
              <a:t>http://css3generator.com</a:t>
            </a:r>
            <a:r>
              <a:rPr lang="en-US" dirty="0" smtClean="0">
                <a:solidFill>
                  <a:srgbClr val="FFFF00"/>
                </a:solidFill>
                <a:hlinkClick r:id="rId3"/>
              </a:rPr>
              <a:t>/</a:t>
            </a:r>
            <a:endParaRPr lang="en-US" dirty="0" smtClean="0">
              <a:solidFill>
                <a:srgbClr val="FFFF00"/>
              </a:solidFill>
            </a:endParaRP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Do web search for “Developer Tools”</a:t>
            </a:r>
          </a:p>
        </p:txBody>
      </p:sp>
    </p:spTree>
    <p:extLst>
      <p:ext uri="{BB962C8B-B14F-4D97-AF65-F5344CB8AC3E}">
        <p14:creationId xmlns:p14="http://schemas.microsoft.com/office/powerpoint/2010/main" val="359945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</a:t>
            </a:r>
            <a:r>
              <a:rPr lang="en-US" sz="2000"/>
              <a:t>Commons Attribution Non-Commercial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3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Commons </a:t>
            </a:r>
            <a:r>
              <a:rPr lang="en-US" sz="2000" dirty="0" smtClean="0"/>
              <a:t>Attribution-</a:t>
            </a:r>
            <a:r>
              <a:rPr lang="en-US" sz="2000" smtClean="0"/>
              <a:t>NonCommercial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Selectors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Styling Specific </a:t>
            </a:r>
            <a:r>
              <a:rPr lang="en-US" dirty="0"/>
              <a:t>O</a:t>
            </a:r>
            <a:r>
              <a:rPr lang="en-US" dirty="0" smtClean="0"/>
              <a:t>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We have focused on </a:t>
            </a:r>
            <a:r>
              <a:rPr lang="en-US" b="0" i="1" dirty="0" smtClean="0"/>
              <a:t>type</a:t>
            </a:r>
            <a:r>
              <a:rPr lang="en-US" dirty="0" smtClean="0"/>
              <a:t> selectors.</a:t>
            </a:r>
          </a:p>
          <a:p>
            <a:pPr marL="457200" indent="-457200">
              <a:lnSpc>
                <a:spcPct val="120000"/>
              </a:lnSpc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What if you don</a:t>
            </a:r>
            <a:r>
              <a:rPr lang="fr-FR" dirty="0" smtClean="0"/>
              <a:t>’</a:t>
            </a:r>
            <a:r>
              <a:rPr lang="en-US" dirty="0" smtClean="0"/>
              <a:t>t want to style </a:t>
            </a:r>
            <a:r>
              <a:rPr lang="en-US" b="0" i="1" dirty="0" smtClean="0"/>
              <a:t>all</a:t>
            </a:r>
            <a:r>
              <a:rPr lang="en-US" dirty="0" smtClean="0"/>
              <a:t> of the links, just some?  Or just some of the lists?</a:t>
            </a:r>
          </a:p>
          <a:p>
            <a:pPr marL="457200" indent="-457200">
              <a:lnSpc>
                <a:spcPct val="120000"/>
              </a:lnSpc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CSS gives you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13538"/>
            <a:ext cx="8432800" cy="3977030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Some selectors follow the DOM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Descendant selectors (</a:t>
            </a:r>
            <a:r>
              <a:rPr lang="en-US" sz="2800" dirty="0" err="1" smtClean="0"/>
              <a:t>nav</a:t>
            </a:r>
            <a:r>
              <a:rPr lang="en-US" sz="2800" dirty="0" smtClean="0"/>
              <a:t> a)</a:t>
            </a:r>
          </a:p>
          <a:p>
            <a:pPr marL="1200150" lvl="1" indent="-457200">
              <a:buFont typeface="Arial"/>
              <a:buChar char="•"/>
            </a:pPr>
            <a:r>
              <a:rPr lang="en-US" sz="2200" dirty="0" smtClean="0"/>
              <a:t>Style all of the anchor links inside a </a:t>
            </a:r>
            <a:r>
              <a:rPr lang="en-US" sz="2200" dirty="0" err="1" smtClean="0"/>
              <a:t>nav</a:t>
            </a:r>
            <a:r>
              <a:rPr lang="en-US" sz="2200" dirty="0" smtClean="0"/>
              <a:t> tag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Child selectors  (</a:t>
            </a:r>
            <a:r>
              <a:rPr lang="en-US" sz="2800" dirty="0" err="1" smtClean="0"/>
              <a:t>nav</a:t>
            </a:r>
            <a:r>
              <a:rPr lang="en-US" sz="2800" dirty="0" smtClean="0"/>
              <a:t> &gt; a)</a:t>
            </a:r>
          </a:p>
          <a:p>
            <a:pPr marL="1200150" lvl="1" indent="-457200">
              <a:buFont typeface="Arial"/>
              <a:buChar char="•"/>
            </a:pPr>
            <a:r>
              <a:rPr lang="en-US" sz="2200" dirty="0" smtClean="0"/>
              <a:t>more constraining  The anchor elements must be a child of the </a:t>
            </a:r>
            <a:r>
              <a:rPr lang="en-US" sz="2200" dirty="0" err="1" smtClean="0"/>
              <a:t>nav</a:t>
            </a:r>
            <a:r>
              <a:rPr lang="en-US" sz="2200" dirty="0" smtClean="0"/>
              <a:t>, no intermediate tags, e.g. paragraph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Adjacent sibling (h1 + o)</a:t>
            </a:r>
          </a:p>
          <a:p>
            <a:pPr marL="1200150" lvl="1" indent="-457200">
              <a:buFont typeface="Arial"/>
              <a:buChar char="•"/>
            </a:pPr>
            <a:r>
              <a:rPr lang="en-US" sz="2200" dirty="0" smtClean="0">
                <a:sym typeface="Wingdings"/>
              </a:rPr>
              <a:t>elements must be at same level and follow each other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83686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en-US" dirty="0"/>
              <a:t>S</a:t>
            </a:r>
            <a:r>
              <a:rPr lang="en-US" dirty="0" smtClean="0"/>
              <a:t>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243088"/>
            <a:ext cx="8432800" cy="4110788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# id selector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Used to identify a single element in the DOM.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Was used extensively for &lt;div id = “header”&gt;, &lt;div id=“footer”&gt;, etc.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There is a small movement to move the use of id OUT of CSS</a:t>
            </a:r>
          </a:p>
          <a:p>
            <a:endParaRPr lang="en-US" dirty="0"/>
          </a:p>
        </p:txBody>
      </p:sp>
      <p:pic>
        <p:nvPicPr>
          <p:cNvPr id="4" name="Picture 3" descr="Screen Shot 2015-09-12 at 11.0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850" y="4076389"/>
            <a:ext cx="5116240" cy="504055"/>
          </a:xfrm>
          <a:prstGeom prst="rect">
            <a:avLst/>
          </a:prstGeom>
        </p:spPr>
      </p:pic>
      <p:pic>
        <p:nvPicPr>
          <p:cNvPr id="5" name="Picture 4" descr="Screen Shot 2015-09-12 at 11.04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4" y="3815132"/>
            <a:ext cx="3636433" cy="9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4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Selector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40757"/>
            <a:ext cx="8432800" cy="356015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. class selector</a:t>
            </a:r>
            <a:endParaRPr lang="en-US" sz="2800" dirty="0"/>
          </a:p>
          <a:p>
            <a:pPr marL="1200150" lvl="1" indent="-457200">
              <a:buFont typeface="Arial"/>
              <a:buChar char="•"/>
            </a:pPr>
            <a:r>
              <a:rPr lang="en-US" sz="2400" dirty="0"/>
              <a:t>Used to identify </a:t>
            </a:r>
            <a:r>
              <a:rPr lang="en-US" sz="2400" dirty="0" smtClean="0"/>
              <a:t>an element </a:t>
            </a:r>
            <a:r>
              <a:rPr lang="en-US" sz="2400" dirty="0"/>
              <a:t>in the </a:t>
            </a:r>
            <a:r>
              <a:rPr lang="en-US" sz="2400" dirty="0" smtClean="0"/>
              <a:t>DOM that is part of a special class of items</a:t>
            </a:r>
            <a:endParaRPr lang="en-US" sz="2400" dirty="0"/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Think of thumbnail images, all of the links that are in the navigation, your social media images, etc….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9-12 at 11.11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412984"/>
            <a:ext cx="4502130" cy="1133630"/>
          </a:xfrm>
          <a:prstGeom prst="rect">
            <a:avLst/>
          </a:prstGeom>
        </p:spPr>
      </p:pic>
      <p:pic>
        <p:nvPicPr>
          <p:cNvPr id="5" name="Picture 4" descr="Screen Shot 2015-09-12 at 11.11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82" y="3979798"/>
            <a:ext cx="5666322" cy="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lasses vs.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13538"/>
            <a:ext cx="8432800" cy="356015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Syntax is “.” and “#”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</a:t>
            </a:r>
            <a:r>
              <a:rPr lang="en-US" dirty="0" smtClean="0"/>
              <a:t>lasses can be used multiple times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id should be unique 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Think of images and navigation bars</a:t>
            </a:r>
          </a:p>
          <a:p>
            <a:pPr lvl="1"/>
            <a:r>
              <a:rPr lang="en-US" sz="2400" dirty="0" smtClean="0"/>
              <a:t>Format numerous (but not all) images the same way</a:t>
            </a:r>
          </a:p>
          <a:p>
            <a:pPr lvl="1"/>
            <a:r>
              <a:rPr lang="en-US" sz="2400" dirty="0" smtClean="0"/>
              <a:t>Visually signify the current page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495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682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Narrowing the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As you get more advanced pages, you will want to narrow the scope of the of action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err="1" smtClean="0">
                <a:solidFill>
                  <a:srgbClr val="FF6600"/>
                </a:solidFill>
              </a:rPr>
              <a:t>p.main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paragraphs using main class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>
                <a:solidFill>
                  <a:srgbClr val="FF6600"/>
                </a:solidFill>
                <a:sym typeface="Wingdings"/>
              </a:rPr>
              <a:t>header </a:t>
            </a:r>
            <a:r>
              <a:rPr lang="en-US" dirty="0" err="1" smtClean="0">
                <a:solidFill>
                  <a:srgbClr val="FF6600"/>
                </a:solidFill>
                <a:sym typeface="Wingdings"/>
              </a:rPr>
              <a:t>img.special</a:t>
            </a:r>
            <a:r>
              <a:rPr lang="en-US" dirty="0" smtClean="0">
                <a:solidFill>
                  <a:srgbClr val="FF6600"/>
                </a:solidFill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 paragraphs inside header that use special class</a:t>
            </a:r>
          </a:p>
          <a:p>
            <a:pPr>
              <a:spcBef>
                <a:spcPts val="1968"/>
              </a:spcBef>
            </a:pP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the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38789"/>
            <a:ext cx="8432800" cy="3560154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You can combine elements with a comma</a:t>
            </a:r>
          </a:p>
          <a:p>
            <a:pPr lvl="1"/>
            <a:r>
              <a:rPr lang="en-US" sz="2400" dirty="0" smtClean="0">
                <a:solidFill>
                  <a:srgbClr val="FF6600"/>
                </a:solidFill>
              </a:rPr>
              <a:t>p, h1, #main, .special</a:t>
            </a:r>
            <a:r>
              <a:rPr lang="en-US" sz="2400" dirty="0" smtClean="0"/>
              <a:t>{…rules to apply to all of them…}</a:t>
            </a:r>
            <a:endParaRPr lang="en-US" sz="2400" dirty="0" smtClean="0">
              <a:solidFill>
                <a:srgbClr val="FF6600"/>
              </a:solidFill>
            </a:endParaRPr>
          </a:p>
          <a:p>
            <a:pPr lvl="1"/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Review : What happens when there are multiple rules for the same selector?</a:t>
            </a:r>
          </a:p>
          <a:p>
            <a:pPr lvl="1"/>
            <a:r>
              <a:rPr lang="en-US" sz="2400" dirty="0" smtClean="0"/>
              <a:t>When there are conflicts, use the one processed most recently</a:t>
            </a:r>
          </a:p>
          <a:p>
            <a:pPr lvl="1"/>
            <a:r>
              <a:rPr lang="en-US" sz="2400" dirty="0" smtClean="0"/>
              <a:t>UNLESS a rule has </a:t>
            </a:r>
            <a:r>
              <a:rPr lang="en-US" sz="2400" b="1" dirty="0" smtClean="0">
                <a:solidFill>
                  <a:srgbClr val="FF6600"/>
                </a:solidFill>
              </a:rPr>
              <a:t>!important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Attribute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13538"/>
            <a:ext cx="8432800" cy="356015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Universal</a:t>
            </a:r>
          </a:p>
          <a:p>
            <a:pPr lvl="1"/>
            <a:r>
              <a:rPr lang="en-US" dirty="0" smtClean="0"/>
              <a:t>* applies styling to every element on the page</a:t>
            </a:r>
          </a:p>
          <a:p>
            <a:pPr lvl="1"/>
            <a:r>
              <a:rPr lang="en-US" dirty="0" err="1" smtClean="0"/>
              <a:t>Ackk</a:t>
            </a:r>
            <a:r>
              <a:rPr lang="en-US" dirty="0" smtClean="0"/>
              <a:t>!!  Try this!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Attribute Selectors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[</a:t>
            </a:r>
            <a:r>
              <a:rPr lang="en-US" dirty="0" err="1" smtClean="0"/>
              <a:t>href</a:t>
            </a:r>
            <a:r>
              <a:rPr lang="en-US" dirty="0" smtClean="0"/>
              <a:t>=‘</a:t>
            </a:r>
            <a:r>
              <a:rPr lang="en-US" dirty="0" err="1" smtClean="0"/>
              <a:t>info.html</a:t>
            </a:r>
            <a:r>
              <a:rPr lang="en-US" dirty="0" smtClean="0"/>
              <a:t>’] 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PseudoClasses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Pseudo Elements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0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CSS3</a:t>
            </a:r>
            <a:br>
              <a:rPr lang="en-US" dirty="0" smtClean="0"/>
            </a:br>
            <a:r>
              <a:rPr lang="en-US" dirty="0" smtClean="0"/>
              <a:t>Cascading Style Sheets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Adding Style to your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4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You may want to search the DOM for certain elements that have an attribute you are looking for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 smtClean="0"/>
              <a:t>All the images that use gif files…..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 smtClean="0"/>
              <a:t>All of the images that have empty alt text….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/>
              <a:t>All of the links that go to government </a:t>
            </a:r>
            <a:r>
              <a:rPr lang="en-US" dirty="0" smtClean="0"/>
              <a:t>sites….</a:t>
            </a:r>
            <a:endParaRPr lang="en-US" dirty="0"/>
          </a:p>
          <a:p>
            <a:pPr marL="1200150" lvl="1" indent="-457200">
              <a:buFont typeface="Arial"/>
              <a:buChar char="•"/>
            </a:pPr>
            <a:endParaRPr lang="en-US" dirty="0" smtClean="0"/>
          </a:p>
          <a:p>
            <a:pPr marL="1200150" lvl="1" indent="-457200">
              <a:buFont typeface="Arial"/>
              <a:buChar char="•"/>
            </a:pPr>
            <a:endParaRPr lang="en-US" dirty="0" smtClean="0"/>
          </a:p>
          <a:p>
            <a:pPr marL="1200150" lvl="1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3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11994"/>
            <a:ext cx="8432800" cy="3831506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Operators can be used to find those attribute values you are looking for</a:t>
            </a:r>
          </a:p>
          <a:p>
            <a:pPr marL="857250" lvl="2" indent="0">
              <a:buClr>
                <a:schemeClr val="bg1"/>
              </a:buClr>
              <a:buNone/>
            </a:pPr>
            <a:r>
              <a:rPr lang="en-US" sz="2400" dirty="0" smtClean="0">
                <a:solidFill>
                  <a:srgbClr val="FF6600"/>
                </a:solidFill>
              </a:rPr>
              <a:t>^</a:t>
            </a:r>
            <a:r>
              <a:rPr lang="en-US" sz="2400" dirty="0" smtClean="0"/>
              <a:t>  : match the beginning exactly</a:t>
            </a:r>
          </a:p>
          <a:p>
            <a:pPr marL="1371600" lvl="3" indent="0">
              <a:buClr>
                <a:schemeClr val="bg1"/>
              </a:buClr>
              <a:buNone/>
            </a:pPr>
            <a:r>
              <a:rPr lang="en-US" sz="2400" dirty="0" smtClean="0">
                <a:solidFill>
                  <a:srgbClr val="FF6600"/>
                </a:solidFill>
              </a:rPr>
              <a:t>a [</a:t>
            </a:r>
            <a:r>
              <a:rPr lang="en-US" sz="2400" dirty="0" err="1" smtClean="0">
                <a:solidFill>
                  <a:srgbClr val="FF6600"/>
                </a:solidFill>
              </a:rPr>
              <a:t>href</a:t>
            </a:r>
            <a:r>
              <a:rPr lang="en-US" sz="2400" dirty="0" smtClean="0">
                <a:solidFill>
                  <a:srgbClr val="FF6600"/>
                </a:solidFill>
              </a:rPr>
              <a:t>^=‘http://</a:t>
            </a:r>
            <a:r>
              <a:rPr lang="en-US" sz="2400" dirty="0" err="1" smtClean="0">
                <a:solidFill>
                  <a:srgbClr val="FF6600"/>
                </a:solidFill>
              </a:rPr>
              <a:t>umich</a:t>
            </a:r>
            <a:r>
              <a:rPr lang="en-US" sz="2400" dirty="0" smtClean="0">
                <a:solidFill>
                  <a:srgbClr val="FF6600"/>
                </a:solidFill>
              </a:rPr>
              <a:t>’]</a:t>
            </a:r>
          </a:p>
          <a:p>
            <a:pPr marL="857250" lvl="2" indent="0">
              <a:buClr>
                <a:schemeClr val="bg1"/>
              </a:buClr>
              <a:buNone/>
            </a:pPr>
            <a:r>
              <a:rPr lang="en-US" sz="2400" dirty="0" smtClean="0">
                <a:solidFill>
                  <a:srgbClr val="FF6600"/>
                </a:solidFill>
              </a:rPr>
              <a:t>$</a:t>
            </a:r>
            <a:r>
              <a:rPr lang="en-US" sz="2400" dirty="0" smtClean="0"/>
              <a:t> </a:t>
            </a:r>
            <a:r>
              <a:rPr lang="en-US" sz="2400" dirty="0"/>
              <a:t>:</a:t>
            </a:r>
            <a:r>
              <a:rPr lang="en-US" sz="2400" dirty="0" smtClean="0"/>
              <a:t> match the end exactly</a:t>
            </a:r>
          </a:p>
          <a:p>
            <a:pPr marL="1371600" lvl="3" indent="0">
              <a:buClr>
                <a:schemeClr val="bg1"/>
              </a:buClr>
              <a:buNone/>
            </a:pPr>
            <a:r>
              <a:rPr lang="en-US" sz="2400" dirty="0" err="1" smtClean="0">
                <a:solidFill>
                  <a:srgbClr val="FF6600"/>
                </a:solidFill>
              </a:rPr>
              <a:t>img</a:t>
            </a:r>
            <a:r>
              <a:rPr lang="en-US" sz="2400" dirty="0" smtClean="0">
                <a:solidFill>
                  <a:srgbClr val="FF6600"/>
                </a:solidFill>
              </a:rPr>
              <a:t>[</a:t>
            </a:r>
            <a:r>
              <a:rPr lang="en-US" sz="2400" dirty="0" err="1" smtClean="0">
                <a:solidFill>
                  <a:srgbClr val="FF6600"/>
                </a:solidFill>
              </a:rPr>
              <a:t>src</a:t>
            </a:r>
            <a:r>
              <a:rPr lang="en-US" sz="2400" dirty="0" smtClean="0">
                <a:solidFill>
                  <a:srgbClr val="FF6600"/>
                </a:solidFill>
              </a:rPr>
              <a:t>$ = ‘.</a:t>
            </a:r>
            <a:r>
              <a:rPr lang="en-US" sz="2400" dirty="0" err="1" smtClean="0">
                <a:solidFill>
                  <a:srgbClr val="FF6600"/>
                </a:solidFill>
              </a:rPr>
              <a:t>png</a:t>
            </a:r>
            <a:r>
              <a:rPr lang="en-US" sz="2400" dirty="0" smtClean="0">
                <a:solidFill>
                  <a:srgbClr val="FF6600"/>
                </a:solidFill>
              </a:rPr>
              <a:t>’]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/>
              </a:rPr>
              <a:t> apply to .</a:t>
            </a:r>
            <a:r>
              <a:rPr lang="en-US" sz="2400" dirty="0" err="1" smtClean="0">
                <a:sym typeface="Wingdings"/>
              </a:rPr>
              <a:t>png</a:t>
            </a:r>
            <a:r>
              <a:rPr lang="en-US" sz="2400" dirty="0" smtClean="0">
                <a:sym typeface="Wingdings"/>
              </a:rPr>
              <a:t> images</a:t>
            </a:r>
          </a:p>
          <a:p>
            <a:pPr marL="857250" lvl="2" indent="0">
              <a:buClr>
                <a:schemeClr val="bg1"/>
              </a:buClr>
              <a:buNone/>
            </a:pPr>
            <a:r>
              <a:rPr lang="en-US" sz="2400" dirty="0">
                <a:solidFill>
                  <a:srgbClr val="FF6600"/>
                </a:solidFill>
                <a:sym typeface="Wingdings"/>
              </a:rPr>
              <a:t>*</a:t>
            </a:r>
            <a:r>
              <a:rPr lang="en-US" sz="2400" dirty="0" smtClean="0">
                <a:sym typeface="Wingdings"/>
              </a:rPr>
              <a:t> : wildcard</a:t>
            </a:r>
          </a:p>
          <a:p>
            <a:pPr marL="1371600" lvl="3" indent="0">
              <a:buClr>
                <a:schemeClr val="bg1"/>
              </a:buClr>
              <a:buNone/>
            </a:pPr>
            <a:r>
              <a:rPr lang="en-US" sz="2400" dirty="0">
                <a:solidFill>
                  <a:srgbClr val="FF6600"/>
                </a:solidFill>
              </a:rPr>
              <a:t>a [</a:t>
            </a:r>
            <a:r>
              <a:rPr lang="en-US" sz="2400" dirty="0" err="1" smtClean="0">
                <a:solidFill>
                  <a:srgbClr val="FF6600"/>
                </a:solidFill>
              </a:rPr>
              <a:t>href</a:t>
            </a:r>
            <a:r>
              <a:rPr lang="en-US" sz="2400" dirty="0" smtClean="0">
                <a:solidFill>
                  <a:srgbClr val="FF6600"/>
                </a:solidFill>
              </a:rPr>
              <a:t>*=‘</a:t>
            </a:r>
            <a:r>
              <a:rPr lang="en-US" sz="2400" dirty="0" err="1" smtClean="0">
                <a:solidFill>
                  <a:srgbClr val="FF6600"/>
                </a:solidFill>
              </a:rPr>
              <a:t>umich</a:t>
            </a:r>
            <a:r>
              <a:rPr lang="en-US" sz="2400" dirty="0" smtClean="0">
                <a:solidFill>
                  <a:srgbClr val="FF6600"/>
                </a:solidFill>
              </a:rPr>
              <a:t>’]</a:t>
            </a:r>
            <a:endParaRPr lang="en-US" sz="2400" dirty="0">
              <a:solidFill>
                <a:srgbClr val="FF6600"/>
              </a:solidFill>
            </a:endParaRPr>
          </a:p>
          <a:p>
            <a:pPr lvl="2"/>
            <a:endParaRPr lang="en-US" dirty="0" smtClean="0">
              <a:sym typeface="Wingdings"/>
            </a:endParaRP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51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896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Whew!!!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13538"/>
            <a:ext cx="8432800" cy="356015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We have actually covered a lot in this short video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Know that each of these ideas can merge.  One element can have many classes and ids associated with it</a:t>
            </a:r>
          </a:p>
          <a:p>
            <a:endParaRPr lang="en-US" sz="2800" dirty="0"/>
          </a:p>
          <a:p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Browser “starts at the top” and applies each rule, sometimes overriding earlier rules.</a:t>
            </a:r>
            <a:endParaRPr lang="en-US" sz="2800" dirty="0"/>
          </a:p>
        </p:txBody>
      </p:sp>
      <p:pic>
        <p:nvPicPr>
          <p:cNvPr id="4" name="Picture 3" descr="Screen Shot 2015-09-13 at 12.15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22" y="3155513"/>
            <a:ext cx="6892940" cy="4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2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2568"/>
              </a:spcBef>
              <a:buFont typeface="Arial"/>
              <a:buChar char="•"/>
            </a:pPr>
            <a:r>
              <a:rPr lang="en-US" dirty="0"/>
              <a:t>You can use style sheets from others to style your code, just by adding class!!</a:t>
            </a:r>
          </a:p>
          <a:p>
            <a:pPr marL="457200" indent="-457200">
              <a:spcBef>
                <a:spcPts val="2568"/>
              </a:spcBef>
              <a:buFont typeface="Arial"/>
              <a:buChar char="•"/>
            </a:pPr>
            <a:r>
              <a:rPr lang="en-US" dirty="0"/>
              <a:t>You can override style sheets from others just by rewriting the class, or making your own version of it and linking it last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7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30997"/>
            <a:ext cx="8432800" cy="356015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Type selectors can be combined to narrow the scope of where rules are applied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An id is used to specify a specific element in a page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Classes can be used to associate elements that should treated in a similar manner</a:t>
            </a:r>
          </a:p>
        </p:txBody>
      </p:sp>
    </p:spTree>
    <p:extLst>
      <p:ext uri="{BB962C8B-B14F-4D97-AF65-F5344CB8AC3E}">
        <p14:creationId xmlns:p14="http://schemas.microsoft.com/office/powerpoint/2010/main" val="181022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</a:t>
            </a:r>
            <a:r>
              <a:rPr lang="en-US" sz="2000"/>
              <a:t>Commons Attribution Non-Commercial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3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Browser Capabilities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Designing for consistent appearance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Browsers Differ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Even though browsers are moving to a consistent implementation of HTML, they differ in display and adherence.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It is your responsibility to make sure your page works for a wide audience.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7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Stylistic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“Easiest” way to eliminate browser differences is to use a default style sheet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Default style sheets reset all of the values for the page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Will make your page look worse!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Default </a:t>
            </a:r>
            <a:r>
              <a:rPr lang="en-US" dirty="0"/>
              <a:t>S</a:t>
            </a:r>
            <a:r>
              <a:rPr lang="en-US" dirty="0" smtClean="0"/>
              <a:t>tyling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The same html file may look different when viewed on different browsers. </a:t>
            </a:r>
          </a:p>
          <a:p>
            <a:pPr marL="1200150" lvl="1" indent="-457200">
              <a:lnSpc>
                <a:spcPct val="120000"/>
              </a:lnSpc>
              <a:buFont typeface="Arial"/>
              <a:buChar char="•"/>
            </a:pPr>
            <a:r>
              <a:rPr lang="en-US" sz="2600" dirty="0" smtClean="0"/>
              <a:t>Some tags are supported, some aren’t</a:t>
            </a:r>
          </a:p>
          <a:p>
            <a:pPr marL="1200150" lvl="1" indent="-457200">
              <a:lnSpc>
                <a:spcPct val="120000"/>
              </a:lnSpc>
              <a:buFont typeface="Arial"/>
              <a:buChar char="•"/>
            </a:pPr>
            <a:r>
              <a:rPr lang="en-US" sz="2600" dirty="0" smtClean="0"/>
              <a:t>Browsers may have different </a:t>
            </a:r>
            <a:r>
              <a:rPr lang="en-US" sz="2600" b="0" i="1" dirty="0" smtClean="0">
                <a:solidFill>
                  <a:srgbClr val="FF6600"/>
                </a:solidFill>
              </a:rPr>
              <a:t>default styles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In general, default looks are plain.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1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Unsupported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Not all browsers support all HTML5 tags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Not all browsers support all CSS3 properties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Browser prefixes (or vendor prefixes) provide a quick fix for handling unsupported CSS3 options.</a:t>
            </a:r>
          </a:p>
        </p:txBody>
      </p:sp>
    </p:spTree>
    <p:extLst>
      <p:ext uri="{BB962C8B-B14F-4D97-AF65-F5344CB8AC3E}">
        <p14:creationId xmlns:p14="http://schemas.microsoft.com/office/powerpoint/2010/main" val="2356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Prefixes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20795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-</a:t>
            </a:r>
            <a:r>
              <a:rPr lang="en-US" dirty="0" err="1" smtClean="0"/>
              <a:t>webkit</a:t>
            </a:r>
            <a:r>
              <a:rPr lang="en-US" dirty="0" smtClean="0"/>
              <a:t>-: Android, Chrome, </a:t>
            </a:r>
            <a:r>
              <a:rPr lang="en-US" dirty="0" err="1" smtClean="0"/>
              <a:t>iOS</a:t>
            </a:r>
            <a:r>
              <a:rPr lang="en-US" dirty="0" smtClean="0"/>
              <a:t>, Safari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-</a:t>
            </a:r>
            <a:r>
              <a:rPr lang="en-US" dirty="0" err="1" smtClean="0"/>
              <a:t>moz</a:t>
            </a:r>
            <a:r>
              <a:rPr lang="en-US" dirty="0" smtClean="0"/>
              <a:t>-: Firefox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-</a:t>
            </a:r>
            <a:r>
              <a:rPr lang="en-US" dirty="0" err="1" smtClean="0"/>
              <a:t>ms</a:t>
            </a:r>
            <a:r>
              <a:rPr lang="en-US" dirty="0" smtClean="0"/>
              <a:t>-: Internet Explorer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-</a:t>
            </a:r>
            <a:r>
              <a:rPr lang="en-US" dirty="0" smtClean="0"/>
              <a:t>o-: Opera</a:t>
            </a:r>
          </a:p>
        </p:txBody>
      </p:sp>
    </p:spTree>
    <p:extLst>
      <p:ext uri="{BB962C8B-B14F-4D97-AF65-F5344CB8AC3E}">
        <p14:creationId xmlns:p14="http://schemas.microsoft.com/office/powerpoint/2010/main" val="20904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Often Unsupported </a:t>
            </a:r>
            <a:r>
              <a:rPr lang="en-US" dirty="0"/>
              <a:t>P</a:t>
            </a:r>
            <a:r>
              <a:rPr lang="en-US" dirty="0" smtClean="0"/>
              <a:t>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column-count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border-radius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g</a:t>
            </a:r>
            <a:r>
              <a:rPr lang="en-US" dirty="0" smtClean="0"/>
              <a:t>radient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Sites such as </a:t>
            </a:r>
            <a:r>
              <a:rPr lang="en-US" dirty="0">
                <a:solidFill>
                  <a:srgbClr val="FFFF00"/>
                </a:solidFill>
                <a:hlinkClick r:id="rId2"/>
              </a:rPr>
              <a:t>http://</a:t>
            </a:r>
            <a:r>
              <a:rPr lang="en-US" dirty="0" err="1">
                <a:solidFill>
                  <a:srgbClr val="FFFF00"/>
                </a:solidFill>
                <a:hlinkClick r:id="rId2"/>
              </a:rPr>
              <a:t>caniuse.com</a:t>
            </a:r>
            <a:r>
              <a:rPr lang="en-US" dirty="0">
                <a:solidFill>
                  <a:srgbClr val="FFFF00"/>
                </a:solidFill>
                <a:hlinkClick r:id="rId2"/>
              </a:rPr>
              <a:t>/ </a:t>
            </a:r>
            <a:r>
              <a:rPr lang="en-US" dirty="0"/>
              <a:t>will tell you when you need to use </a:t>
            </a:r>
            <a:r>
              <a:rPr lang="en-US" dirty="0" smtClean="0"/>
              <a:t>prefixes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6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Ways to include Prefixes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6"/>
            <a:ext cx="8229600" cy="339474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For now, add the prefixes by hand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There are ways to automate the addition of prefixes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Editor add-ons (You have most of the control)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Use outside programs to dynamically add appropriate prefix based </a:t>
            </a:r>
            <a:r>
              <a:rPr lang="en-US" sz="2600" smtClean="0"/>
              <a:t>on browser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2038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0795"/>
            <a:ext cx="8229600" cy="3442366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Default style sheets remove stylistic differences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Should default style sheet be internal or external?  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Where should it go in relation to other style sheets?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Browser prefixes can help remove some differences caused by unsupported options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Shouldn’t be overused</a:t>
            </a:r>
          </a:p>
          <a:p>
            <a:pPr marL="1200150" lvl="1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</a:t>
            </a:r>
            <a:r>
              <a:rPr lang="en-US" sz="2000"/>
              <a:t>Commons Attribution Non-Commercial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71" y="1895172"/>
            <a:ext cx="8535737" cy="1537285"/>
          </a:xfrm>
        </p:spPr>
        <p:txBody>
          <a:bodyPr/>
          <a:lstStyle/>
          <a:p>
            <a:r>
              <a:rPr lang="en-US" dirty="0" smtClean="0"/>
              <a:t>Designing for Accessibility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4"/>
            <a:ext cx="8229600" cy="343647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The content of your page should be in the HTML.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It is tempting to add content via colors, images, etc.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Follow the POUR guidelines</a:t>
            </a:r>
          </a:p>
          <a:p>
            <a:pPr marL="1200150" lvl="1" indent="-457200">
              <a:buClr>
                <a:schemeClr val="bg1"/>
              </a:buClr>
              <a:buFont typeface="Arial"/>
              <a:buChar char="•"/>
            </a:pPr>
            <a:r>
              <a:rPr lang="en-US" sz="2400" u="sng" dirty="0" smtClean="0">
                <a:solidFill>
                  <a:srgbClr val="FFFF00"/>
                </a:solidFill>
              </a:rPr>
              <a:t>Perceivable</a:t>
            </a:r>
            <a:r>
              <a:rPr lang="en-US" sz="2400" dirty="0" smtClean="0"/>
              <a:t>, Operable, </a:t>
            </a:r>
            <a:r>
              <a:rPr lang="en-US" sz="2400" u="sng" dirty="0" smtClean="0">
                <a:solidFill>
                  <a:srgbClr val="FFFF00"/>
                </a:solidFill>
              </a:rPr>
              <a:t>Understandable</a:t>
            </a:r>
            <a:r>
              <a:rPr lang="en-US" sz="2400" dirty="0" smtClean="0"/>
              <a:t>, Robust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02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Perceivable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5"/>
            <a:ext cx="8229600" cy="3210988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Provide text alternatives for images</a:t>
            </a:r>
          </a:p>
          <a:p>
            <a:pPr marL="457200" lvl="1" indent="-457200">
              <a:buFont typeface="Arial"/>
              <a:buChar char="•"/>
            </a:pPr>
            <a:r>
              <a:rPr lang="en-US" sz="2800" dirty="0" smtClean="0"/>
              <a:t>Provide </a:t>
            </a:r>
            <a:r>
              <a:rPr lang="en-US" sz="2800" dirty="0"/>
              <a:t>captions and transcripts for video and </a:t>
            </a:r>
            <a:r>
              <a:rPr lang="en-US" sz="2800" dirty="0" smtClean="0"/>
              <a:t>audio</a:t>
            </a:r>
          </a:p>
          <a:p>
            <a:pPr marL="457200" lvl="1" indent="-457200">
              <a:buFont typeface="Arial"/>
              <a:buChar char="•"/>
            </a:pPr>
            <a:r>
              <a:rPr lang="en-US" sz="2800" dirty="0" smtClean="0"/>
              <a:t>Use </a:t>
            </a:r>
            <a:r>
              <a:rPr lang="en-US" sz="2800" dirty="0"/>
              <a:t>correct semantic markup so content can be presented in different </a:t>
            </a:r>
            <a:r>
              <a:rPr lang="en-US" sz="2800" dirty="0" smtClean="0"/>
              <a:t>ways</a:t>
            </a:r>
          </a:p>
          <a:p>
            <a:pPr marL="457200" lvl="1" indent="-457200">
              <a:buClr>
                <a:schemeClr val="bg1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00"/>
                </a:solidFill>
              </a:rPr>
              <a:t>Make </a:t>
            </a:r>
            <a:r>
              <a:rPr lang="en-US" sz="2800" dirty="0">
                <a:solidFill>
                  <a:srgbClr val="FFFF00"/>
                </a:solidFill>
              </a:rPr>
              <a:t>it easier for users to see content by using good color </a:t>
            </a:r>
            <a:r>
              <a:rPr lang="en-US" sz="2800" dirty="0" smtClean="0">
                <a:solidFill>
                  <a:srgbClr val="FFFF00"/>
                </a:solidFill>
              </a:rPr>
              <a:t>contrast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838" y="1333807"/>
            <a:ext cx="8432800" cy="3560154"/>
          </a:xfrm>
        </p:spPr>
        <p:txBody>
          <a:bodyPr>
            <a:normAutofit fontScale="92500" lnSpcReduction="10000"/>
          </a:bodyPr>
          <a:lstStyle/>
          <a:p>
            <a:pPr marL="457200" lvl="1" indent="-45720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As styling tags were phased out of html, styling was done with </a:t>
            </a:r>
            <a:r>
              <a:rPr lang="en-US" sz="3200" b="0" dirty="0" smtClean="0"/>
              <a:t>style attribute </a:t>
            </a:r>
          </a:p>
          <a:p>
            <a:pPr marL="457200" lvl="1" indent="-457200">
              <a:lnSpc>
                <a:spcPct val="120000"/>
              </a:lnSpc>
              <a:buFont typeface="Arial"/>
              <a:buChar char="•"/>
            </a:pPr>
            <a:endParaRPr lang="en-US" sz="3200" b="0" dirty="0">
              <a:solidFill>
                <a:srgbClr val="FF6600"/>
              </a:solidFill>
            </a:endParaRPr>
          </a:p>
          <a:p>
            <a:pPr marL="457200" lvl="1" indent="-457200">
              <a:lnSpc>
                <a:spcPct val="120000"/>
              </a:lnSpc>
              <a:buFont typeface="Arial"/>
              <a:buChar char="•"/>
            </a:pPr>
            <a:endParaRPr lang="en-US" sz="3200" b="0" dirty="0" smtClean="0">
              <a:solidFill>
                <a:srgbClr val="FF6600"/>
              </a:solidFill>
            </a:endParaRPr>
          </a:p>
          <a:p>
            <a:pPr marL="457200" lvl="1" indent="-457200">
              <a:lnSpc>
                <a:spcPct val="120000"/>
              </a:lnSpc>
              <a:buFont typeface="Arial"/>
              <a:buChar char="•"/>
            </a:pPr>
            <a:endParaRPr lang="en-US" sz="3200" b="0" dirty="0" smtClean="0">
              <a:solidFill>
                <a:srgbClr val="FF6600"/>
              </a:solidFill>
            </a:endParaRPr>
          </a:p>
          <a:p>
            <a:pPr marL="457200" lvl="1" indent="-457200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Violated separation of content/style</a:t>
            </a:r>
          </a:p>
        </p:txBody>
      </p:sp>
      <p:pic>
        <p:nvPicPr>
          <p:cNvPr id="4" name="Picture 3" descr="Screen Shot 2015-07-26 at 12.14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4" y="2420214"/>
            <a:ext cx="8544329" cy="649684"/>
          </a:xfrm>
          <a:prstGeom prst="rect">
            <a:avLst/>
          </a:prstGeom>
        </p:spPr>
      </p:pic>
      <p:pic>
        <p:nvPicPr>
          <p:cNvPr id="5" name="Picture 4" descr="Screen Shot 2015-07-26 at 12.20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17" y="3231540"/>
            <a:ext cx="40640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0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7984"/>
            <a:ext cx="8229600" cy="270299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b="1" i="1" dirty="0" smtClean="0"/>
              <a:t>All functionality available from the keyboard!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Users have control over timing and limits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Do not cause seizures (don’t flash content)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Provide ways to help users navigate, find content, and determine where they are</a:t>
            </a:r>
          </a:p>
        </p:txBody>
      </p:sp>
    </p:spTree>
    <p:extLst>
      <p:ext uri="{BB962C8B-B14F-4D97-AF65-F5344CB8AC3E}">
        <p14:creationId xmlns:p14="http://schemas.microsoft.com/office/powerpoint/2010/main" val="380338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uth stick votin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86" y="629841"/>
            <a:ext cx="2832100" cy="1628775"/>
          </a:xfrm>
          <a:prstGeom prst="rect">
            <a:avLst/>
          </a:prstGeom>
        </p:spPr>
      </p:pic>
      <p:pic>
        <p:nvPicPr>
          <p:cNvPr id="5" name="Picture 4" descr="braille refreshable display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20" y="483792"/>
            <a:ext cx="3933825" cy="2264569"/>
          </a:xfrm>
          <a:prstGeom prst="rect">
            <a:avLst/>
          </a:prstGeom>
        </p:spPr>
      </p:pic>
      <p:pic>
        <p:nvPicPr>
          <p:cNvPr id="6" name="Picture 5" descr="keyboard for people who use mouse sticks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6" y="2258617"/>
            <a:ext cx="4638675" cy="2336006"/>
          </a:xfrm>
          <a:prstGeom prst="rect">
            <a:avLst/>
          </a:prstGeom>
        </p:spPr>
      </p:pic>
      <p:pic>
        <p:nvPicPr>
          <p:cNvPr id="7" name="Picture 6" descr="mouse by integra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1" y="2437210"/>
            <a:ext cx="2867025" cy="2157413"/>
          </a:xfrm>
          <a:prstGeom prst="rect">
            <a:avLst/>
          </a:prstGeom>
        </p:spPr>
      </p:pic>
      <p:pic>
        <p:nvPicPr>
          <p:cNvPr id="8" name="Picture 7" descr="joystick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527" y="758428"/>
            <a:ext cx="2190751" cy="1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5"/>
            <a:ext cx="8229600" cy="321098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spcBef>
                <a:spcPts val="1248"/>
              </a:spcBef>
              <a:buFont typeface="Arial"/>
              <a:buChar char="•"/>
            </a:pPr>
            <a:r>
              <a:rPr lang="en-US" dirty="0" smtClean="0"/>
              <a:t>Economical and plain use of language</a:t>
            </a:r>
          </a:p>
          <a:p>
            <a:pPr marL="457200" indent="-457200">
              <a:spcBef>
                <a:spcPts val="1248"/>
              </a:spcBef>
              <a:buFont typeface="Arial"/>
              <a:buChar char="•"/>
            </a:pPr>
            <a:r>
              <a:rPr lang="en-US" dirty="0" smtClean="0"/>
              <a:t>Text supplemented with illustrations, videos, and other formats where appropriate (i.e., use good Universal Design)</a:t>
            </a:r>
          </a:p>
          <a:p>
            <a:pPr marL="457200" indent="-457200">
              <a:spcBef>
                <a:spcPts val="1248"/>
              </a:spcBef>
              <a:buFont typeface="Arial"/>
              <a:buChar char="•"/>
            </a:pPr>
            <a:r>
              <a:rPr lang="en-US" dirty="0" smtClean="0"/>
              <a:t>Navigation, information structure are discernable and consistent</a:t>
            </a:r>
          </a:p>
          <a:p>
            <a:pPr marL="457200" indent="-457200">
              <a:spcBef>
                <a:spcPts val="1248"/>
              </a:spcBef>
              <a:buFont typeface="Arial"/>
              <a:buChar char="•"/>
            </a:pPr>
            <a:r>
              <a:rPr lang="en-US" dirty="0" smtClean="0"/>
              <a:t>Make pages operate in predictable ways</a:t>
            </a:r>
          </a:p>
          <a:p>
            <a:pPr marL="457200" indent="-457200">
              <a:spcBef>
                <a:spcPts val="1248"/>
              </a:spcBef>
              <a:buFont typeface="Arial"/>
              <a:buChar char="•"/>
            </a:pPr>
            <a:r>
              <a:rPr lang="en-US" dirty="0" smtClean="0"/>
              <a:t>Help users avoid and correct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3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2677"/>
            <a:ext cx="8507506" cy="3194264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Is your site functional across various technologies (smart phone, screen reader, laptop, </a:t>
            </a:r>
            <a:r>
              <a:rPr lang="en-US" sz="2600" dirty="0" err="1" smtClean="0"/>
              <a:t>pensticks</a:t>
            </a:r>
            <a:r>
              <a:rPr lang="en-US" sz="2600" dirty="0" smtClean="0"/>
              <a:t>, etc..)?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Syntax errors that don’t affect visual presentation may hamper assistive technology and accessibility tools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Adhering to W3C standards ensures future compatibility 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Validate your code at </a:t>
            </a:r>
            <a:r>
              <a:rPr lang="en-US" sz="2600" dirty="0" smtClean="0">
                <a:solidFill>
                  <a:srgbClr val="FFFF00"/>
                </a:solidFill>
              </a:rPr>
              <a:t>validator.w3c.org</a:t>
            </a:r>
            <a:r>
              <a:rPr lang="en-US" sz="2600" dirty="0" smtClean="0"/>
              <a:t> and </a:t>
            </a:r>
            <a:r>
              <a:rPr lang="en-US" sz="2600" dirty="0" err="1" smtClean="0">
                <a:solidFill>
                  <a:srgbClr val="FFFF00"/>
                </a:solidFill>
              </a:rPr>
              <a:t>wave.webaim.org</a:t>
            </a:r>
            <a:endParaRPr lang="en-US" sz="2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1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5"/>
            <a:ext cx="8229600" cy="3210988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spcBef>
                <a:spcPts val="1320"/>
              </a:spcBef>
              <a:buFont typeface="Arial"/>
              <a:buChar char="•"/>
            </a:pPr>
            <a:r>
              <a:rPr lang="en-US" dirty="0" smtClean="0"/>
              <a:t>Accessibility starts with proper HTML tags</a:t>
            </a:r>
          </a:p>
          <a:p>
            <a:pPr marL="457200" indent="-457200">
              <a:spcBef>
                <a:spcPts val="1320"/>
              </a:spcBef>
              <a:buFont typeface="Arial"/>
              <a:buChar char="•"/>
            </a:pPr>
            <a:r>
              <a:rPr lang="en-US" dirty="0" smtClean="0"/>
              <a:t>Styling can actually make it HARDER for some people to access the information</a:t>
            </a:r>
          </a:p>
          <a:p>
            <a:pPr marL="457200" indent="-457200">
              <a:spcBef>
                <a:spcPts val="1320"/>
              </a:spcBef>
              <a:buFont typeface="Arial"/>
              <a:buChar char="•"/>
            </a:pPr>
            <a:r>
              <a:rPr lang="en-US" dirty="0" smtClean="0"/>
              <a:t>Get into the early habit of utilizing accessibility tools</a:t>
            </a:r>
          </a:p>
          <a:p>
            <a:pPr marL="457200" indent="-457200">
              <a:spcBef>
                <a:spcPts val="1320"/>
              </a:spcBef>
              <a:buFont typeface="Arial"/>
              <a:buChar char="•"/>
            </a:pPr>
            <a:r>
              <a:rPr lang="en-US" dirty="0" smtClean="0"/>
              <a:t>“Cool” new style should not be at the cost of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1178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4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4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Homework Two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Adding more style with an </a:t>
            </a:r>
            <a:r>
              <a:rPr lang="en-US" smtClean="0"/>
              <a:t>external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Create your own unique style sheet that will be used by three different html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2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You must complete the first Peer Graded Assignment to begin this one.  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You can alter your previous styling choices but I assume those changes are 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91631"/>
            <a:ext cx="8485587" cy="270299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hlinkClick r:id="rId2"/>
              </a:rPr>
              <a:t>http://www.intro-webdesign.com/CSS/assignment-2/index.html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www.intro-webdesign.com</a:t>
            </a:r>
            <a:r>
              <a:rPr lang="en-US" dirty="0"/>
              <a:t>/CSS/assignment</a:t>
            </a:r>
            <a:r>
              <a:rPr lang="en-US" dirty="0" smtClean="0"/>
              <a:t>-2/</a:t>
            </a:r>
            <a:r>
              <a:rPr lang="en-US" dirty="0" err="1" smtClean="0"/>
              <a:t>teams.html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www.intro-webdesign.com</a:t>
            </a:r>
            <a:r>
              <a:rPr lang="en-US" dirty="0"/>
              <a:t>/CSS/assignment</a:t>
            </a:r>
            <a:r>
              <a:rPr lang="en-US" dirty="0" smtClean="0"/>
              <a:t>-2/</a:t>
            </a:r>
            <a:r>
              <a:rPr lang="en-US" dirty="0" err="1" smtClean="0"/>
              <a:t>history.html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Style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159"/>
            <a:ext cx="8229600" cy="3679247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CSS defined generic rules that can apply to multiple elements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004" y="2219698"/>
            <a:ext cx="4078941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/>
              </a:rPr>
              <a:t>selector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 {</a:t>
            </a:r>
          </a:p>
          <a:p>
            <a:r>
              <a:rPr lang="en-US" sz="3200" dirty="0">
                <a:solidFill>
                  <a:prstClr val="black"/>
                </a:solidFill>
                <a:latin typeface="Times New Roman"/>
              </a:rPr>
              <a:t>		</a:t>
            </a:r>
            <a:r>
              <a:rPr lang="en-US" sz="3200" dirty="0">
                <a:solidFill>
                  <a:srgbClr val="FF6600"/>
                </a:solidFill>
                <a:latin typeface="Times New Roman"/>
              </a:rPr>
              <a:t>property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: </a:t>
            </a:r>
            <a:r>
              <a:rPr lang="en-US" sz="3200" dirty="0">
                <a:solidFill>
                  <a:srgbClr val="008000"/>
                </a:solidFill>
                <a:latin typeface="Times New Roman"/>
              </a:rPr>
              <a:t>value</a:t>
            </a:r>
            <a:r>
              <a:rPr lang="en-US" sz="3200" dirty="0">
                <a:solidFill>
                  <a:prstClr val="black"/>
                </a:solidFill>
                <a:latin typeface="Times New Roman"/>
              </a:rPr>
              <a:t>;</a:t>
            </a:r>
          </a:p>
          <a:p>
            <a:r>
              <a:rPr lang="en-US" sz="3200" dirty="0">
                <a:solidFill>
                  <a:prstClr val="black"/>
                </a:solidFill>
                <a:latin typeface="Times New Roman"/>
              </a:rPr>
              <a:t>}</a:t>
            </a:r>
          </a:p>
        </p:txBody>
      </p:sp>
      <p:pic>
        <p:nvPicPr>
          <p:cNvPr id="5" name="Picture 4" descr="Screen Shot 2015-07-26 at 12.26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93" y="2219698"/>
            <a:ext cx="4250109" cy="1610828"/>
          </a:xfrm>
          <a:prstGeom prst="rect">
            <a:avLst/>
          </a:prstGeom>
        </p:spPr>
      </p:pic>
      <p:pic>
        <p:nvPicPr>
          <p:cNvPr id="6" name="Picture 5" descr="Screen Shot 2015-07-26 at 12.20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941" y="4006239"/>
            <a:ext cx="40640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http://www.intro-webdesign.com/CSS/assignment</a:t>
            </a:r>
            <a:r>
              <a:rPr lang="en-US" dirty="0" smtClean="0">
                <a:hlinkClick r:id="rId2"/>
              </a:rPr>
              <a:t>-2/index.jpg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www.intro-webdesign.com</a:t>
            </a:r>
            <a:r>
              <a:rPr lang="en-US" dirty="0"/>
              <a:t>/CSS/assignment</a:t>
            </a:r>
            <a:r>
              <a:rPr lang="en-US" dirty="0" smtClean="0"/>
              <a:t>-2/</a:t>
            </a:r>
            <a:r>
              <a:rPr lang="en-US" dirty="0" err="1" smtClean="0"/>
              <a:t>teams.jpg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www.intro-webdesign.com</a:t>
            </a:r>
            <a:r>
              <a:rPr lang="en-US" dirty="0"/>
              <a:t>/CSS/assignment</a:t>
            </a:r>
            <a:r>
              <a:rPr lang="en-US" dirty="0" smtClean="0"/>
              <a:t>-2/</a:t>
            </a:r>
            <a:r>
              <a:rPr lang="en-US" dirty="0" err="1" smtClean="0"/>
              <a:t>history.jpg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8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must leave the HTML 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2249"/>
            <a:ext cx="8229600" cy="3002373"/>
          </a:xfrm>
        </p:spPr>
        <p:txBody>
          <a:bodyPr/>
          <a:lstStyle/>
          <a:p>
            <a:r>
              <a:rPr lang="en-US" dirty="0" smtClean="0"/>
              <a:t>Create a single style sheet that updates: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body, header,  h1, the links, the active, left, and right classes, and the images in the left class.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5"/>
            <a:ext cx="8229600" cy="3210988"/>
          </a:xfrm>
        </p:spPr>
        <p:txBody>
          <a:bodyPr/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Change the padding and margin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Feel free to adjust the size of the text, but it is not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5"/>
            <a:ext cx="8229600" cy="321098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Change background color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Add background image, using the image provided in the </a:t>
            </a:r>
            <a:r>
              <a:rPr lang="en-US" dirty="0" err="1" smtClean="0"/>
              <a:t>css</a:t>
            </a:r>
            <a:r>
              <a:rPr lang="en-US" dirty="0" smtClean="0"/>
              <a:t> folder</a:t>
            </a:r>
          </a:p>
          <a:p>
            <a:pPr marL="1200150" lvl="1" indent="-457200">
              <a:spcBef>
                <a:spcPts val="1968"/>
              </a:spcBef>
              <a:buFont typeface="Arial"/>
              <a:buChar char="•"/>
            </a:pPr>
            <a:r>
              <a:rPr lang="en-US" sz="2400" dirty="0" smtClean="0"/>
              <a:t>If you have trouble with this part, keep an eye out for sample code in </a:t>
            </a:r>
            <a:r>
              <a:rPr lang="en-US" sz="2400" dirty="0" err="1" smtClean="0"/>
              <a:t>cal-table.css</a:t>
            </a:r>
            <a:r>
              <a:rPr lang="en-US" sz="2400" dirty="0" smtClean="0"/>
              <a:t>.  The key is to master the folder structure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5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dirty="0" smtClean="0">
                <a:latin typeface="Helvetica"/>
                <a:cs typeface="Helvetica"/>
              </a:rPr>
              <a:t>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745"/>
            <a:ext cx="8229600" cy="321098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Change the font color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Increase the font size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navigation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769"/>
            <a:ext cx="8229600" cy="3340388"/>
          </a:xfrm>
        </p:spPr>
        <p:txBody>
          <a:bodyPr>
            <a:normAutofit fontScale="92500"/>
          </a:bodyPr>
          <a:lstStyle/>
          <a:p>
            <a:pPr marL="457200" indent="-457200">
              <a:spcBef>
                <a:spcPts val="1368"/>
              </a:spcBef>
              <a:buFont typeface="Arial"/>
              <a:buChar char="•"/>
            </a:pPr>
            <a:r>
              <a:rPr lang="en-US" dirty="0" smtClean="0"/>
              <a:t>Style ONLY those links in the </a:t>
            </a:r>
            <a:r>
              <a:rPr lang="en-US" dirty="0" err="1" smtClean="0"/>
              <a:t>nav</a:t>
            </a:r>
            <a:r>
              <a:rPr lang="en-US" dirty="0" smtClean="0"/>
              <a:t> element.</a:t>
            </a:r>
          </a:p>
          <a:p>
            <a:pPr marL="457200" indent="-457200">
              <a:spcBef>
                <a:spcPts val="1368"/>
              </a:spcBef>
              <a:buFont typeface="Arial"/>
              <a:buChar char="•"/>
            </a:pPr>
            <a:r>
              <a:rPr lang="en-US" dirty="0" smtClean="0"/>
              <a:t>You don’t need to recreate my example exactly, but they should be spaced apart.</a:t>
            </a:r>
          </a:p>
          <a:p>
            <a:pPr marL="457200" indent="-457200">
              <a:spcBef>
                <a:spcPts val="1368"/>
              </a:spcBef>
              <a:buFont typeface="Arial"/>
              <a:buChar char="•"/>
            </a:pPr>
            <a:r>
              <a:rPr lang="en-US" dirty="0" smtClean="0"/>
              <a:t>Make sure to round the borders and removed the underline.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5"/>
            <a:ext cx="8229600" cy="3210988"/>
          </a:xfrm>
        </p:spPr>
        <p:txBody>
          <a:bodyPr/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Use the background color and font color to create an active class. 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This class is used to distinguish the current page from the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and right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2249"/>
            <a:ext cx="8229600" cy="3002374"/>
          </a:xfrm>
        </p:spPr>
        <p:txBody>
          <a:bodyPr/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These two elements should be side-by-side.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Change the background color for the left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5"/>
            <a:ext cx="8229600" cy="3490060"/>
          </a:xfrm>
        </p:spPr>
        <p:txBody>
          <a:bodyPr>
            <a:normAutofit lnSpcReduction="10000"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Put the images back in and put a border around them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Make sure that they are centered within the .left class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Put spacing between them on the top and bottom too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1111"/>
            <a:ext cx="8229600" cy="362770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320"/>
              </a:spcBef>
              <a:buFont typeface="Arial"/>
              <a:buChar char="•"/>
            </a:pPr>
            <a:r>
              <a:rPr lang="en-US" sz="2800" dirty="0" smtClean="0"/>
              <a:t>Grades will be based on level of completion</a:t>
            </a:r>
          </a:p>
          <a:p>
            <a:pPr marL="457200" indent="-457200">
              <a:spcBef>
                <a:spcPts val="1320"/>
              </a:spcBef>
              <a:buFont typeface="Arial"/>
              <a:buChar char="•"/>
            </a:pPr>
            <a:r>
              <a:rPr lang="en-US" sz="2800" dirty="0" smtClean="0"/>
              <a:t>Some aesthetics will come into play this time.  It is important that things are not “squished” together</a:t>
            </a:r>
          </a:p>
          <a:p>
            <a:pPr marL="457200" indent="-457200">
              <a:spcBef>
                <a:spcPts val="1320"/>
              </a:spcBef>
              <a:buFont typeface="Arial"/>
              <a:buChar char="•"/>
            </a:pPr>
            <a:r>
              <a:rPr lang="en-US" sz="2800" dirty="0"/>
              <a:t>Proper standards </a:t>
            </a:r>
            <a:r>
              <a:rPr lang="en-US" sz="2800" dirty="0" smtClean="0"/>
              <a:t>do apply</a:t>
            </a:r>
          </a:p>
          <a:p>
            <a:pPr marL="457200" indent="-457200">
              <a:spcBef>
                <a:spcPts val="1320"/>
              </a:spcBef>
              <a:buFont typeface="Arial"/>
              <a:buChar char="•"/>
            </a:pPr>
            <a:r>
              <a:rPr lang="en-US" sz="2800" dirty="0" smtClean="0"/>
              <a:t>You can specify your preferred screen size for grading.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05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0031"/>
            <a:ext cx="8229600" cy="298528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Brackets and semicolons are very important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This is where a good editor can make a BIG difference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pic>
        <p:nvPicPr>
          <p:cNvPr id="4" name="Picture 3" descr="Screen Shot 2015-07-26 at 12.29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24" y="4101265"/>
            <a:ext cx="7186937" cy="6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4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Commons </a:t>
            </a:r>
            <a:r>
              <a:rPr lang="en-US" sz="2000" dirty="0" smtClean="0"/>
              <a:t>Attribution Non</a:t>
            </a:r>
            <a:r>
              <a:rPr lang="en-US" sz="2000" smtClean="0"/>
              <a:t>-Commercial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4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Pseudo Classes and Elements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Designing for consistent appearance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</a:t>
            </a:r>
            <a:r>
              <a:rPr lang="en-US" dirty="0"/>
              <a:t>C</a:t>
            </a:r>
            <a:r>
              <a:rPr lang="en-US" dirty="0" smtClean="0"/>
              <a:t>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Elements that are dynamically populated or dependent on tree structure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You have seen this before…</a:t>
            </a:r>
          </a:p>
          <a:p>
            <a:pPr lvl="1" indent="0">
              <a:buNone/>
            </a:pPr>
            <a:endParaRPr lang="en-US" dirty="0" smtClean="0"/>
          </a:p>
        </p:txBody>
      </p:sp>
      <p:pic>
        <p:nvPicPr>
          <p:cNvPr id="4" name="Picture 3" descr="Screen Shot 2015-09-13 at 12.39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03" y="3630211"/>
            <a:ext cx="3149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Pseudo-Classes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98952"/>
            <a:ext cx="8432800" cy="356015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Link </a:t>
            </a:r>
          </a:p>
          <a:p>
            <a:pPr marL="1200150" lvl="1" indent="-457200">
              <a:buClr>
                <a:schemeClr val="bg1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6600"/>
                </a:solidFill>
              </a:rPr>
              <a:t>:link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FF6600"/>
                </a:solidFill>
              </a:rPr>
              <a:t>:visited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User Action</a:t>
            </a:r>
          </a:p>
          <a:p>
            <a:pPr marL="1200150" lvl="1" indent="-457200">
              <a:buClr>
                <a:schemeClr val="bg1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6600"/>
                </a:solidFill>
              </a:rPr>
              <a:t>:hover</a:t>
            </a:r>
            <a:r>
              <a:rPr lang="en-US" sz="2800" dirty="0" smtClean="0"/>
              <a:t>,</a:t>
            </a:r>
            <a:r>
              <a:rPr lang="en-US" sz="2800" dirty="0" smtClean="0">
                <a:solidFill>
                  <a:srgbClr val="FF6600"/>
                </a:solidFill>
              </a:rPr>
              <a:t> :active</a:t>
            </a:r>
            <a:r>
              <a:rPr lang="en-US" sz="2800" dirty="0" smtClean="0"/>
              <a:t>,</a:t>
            </a:r>
            <a:r>
              <a:rPr lang="en-US" sz="2800" dirty="0" smtClean="0">
                <a:solidFill>
                  <a:srgbClr val="FF6600"/>
                </a:solidFill>
              </a:rPr>
              <a:t> :focus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Forms (interfaces)</a:t>
            </a:r>
          </a:p>
          <a:p>
            <a:pPr marL="1200150" lvl="1" indent="-457200">
              <a:buClr>
                <a:schemeClr val="bg1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6600"/>
                </a:solidFill>
              </a:rPr>
              <a:t>:enabled</a:t>
            </a:r>
            <a:r>
              <a:rPr lang="en-US" sz="2800" dirty="0" smtClean="0"/>
              <a:t>,</a:t>
            </a:r>
            <a:r>
              <a:rPr lang="en-US" sz="2800" dirty="0" smtClean="0">
                <a:solidFill>
                  <a:srgbClr val="FF6600"/>
                </a:solidFill>
              </a:rPr>
              <a:t> :checked</a:t>
            </a:r>
            <a:r>
              <a:rPr lang="en-US" sz="2800" dirty="0" smtClean="0"/>
              <a:t>,</a:t>
            </a:r>
            <a:r>
              <a:rPr lang="en-US" sz="2800" dirty="0" smtClean="0">
                <a:solidFill>
                  <a:srgbClr val="FF6600"/>
                </a:solidFill>
              </a:rPr>
              <a:t> :disabled </a:t>
            </a:r>
            <a:endParaRPr lang="en-US" sz="2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676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Pseudo-Classes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Structural/Positional</a:t>
            </a:r>
          </a:p>
          <a:p>
            <a:pPr marL="1200150" lvl="1" indent="-457200">
              <a:buClr>
                <a:schemeClr val="bg1"/>
              </a:buClr>
              <a:buFont typeface="Arial"/>
              <a:buChar char="•"/>
            </a:pPr>
            <a:r>
              <a:rPr lang="en-US" sz="2500" dirty="0" smtClean="0">
                <a:solidFill>
                  <a:srgbClr val="FF6600"/>
                </a:solidFill>
              </a:rPr>
              <a:t>:first-child</a:t>
            </a:r>
            <a:r>
              <a:rPr lang="en-US" sz="2500" dirty="0" smtClean="0"/>
              <a:t>,</a:t>
            </a:r>
            <a:r>
              <a:rPr lang="en-US" sz="2500" dirty="0" smtClean="0">
                <a:solidFill>
                  <a:srgbClr val="FF6600"/>
                </a:solidFill>
              </a:rPr>
              <a:t> :last-child</a:t>
            </a:r>
            <a:r>
              <a:rPr lang="en-US" sz="2500" dirty="0" smtClean="0"/>
              <a:t>,</a:t>
            </a:r>
            <a:r>
              <a:rPr lang="en-US" sz="2500" dirty="0" smtClean="0">
                <a:solidFill>
                  <a:srgbClr val="FF6600"/>
                </a:solidFill>
              </a:rPr>
              <a:t> :nth-child()</a:t>
            </a:r>
            <a:r>
              <a:rPr lang="en-US" sz="2500" dirty="0" smtClean="0"/>
              <a:t>,</a:t>
            </a:r>
            <a:r>
              <a:rPr lang="en-US" sz="2500" dirty="0" smtClean="0">
                <a:solidFill>
                  <a:srgbClr val="FF6600"/>
                </a:solidFill>
              </a:rPr>
              <a:t> :only-child</a:t>
            </a:r>
          </a:p>
          <a:p>
            <a:pPr marL="1200150" lvl="1" indent="-457200">
              <a:buClr>
                <a:schemeClr val="bg1"/>
              </a:buClr>
              <a:buFont typeface="Arial"/>
              <a:buChar char="•"/>
            </a:pPr>
            <a:r>
              <a:rPr lang="en-US" sz="2500" dirty="0" smtClean="0">
                <a:solidFill>
                  <a:srgbClr val="FF6600"/>
                </a:solidFill>
              </a:rPr>
              <a:t>:first-of-type</a:t>
            </a:r>
            <a:r>
              <a:rPr lang="en-US" sz="2500" dirty="0" smtClean="0"/>
              <a:t>,</a:t>
            </a:r>
            <a:r>
              <a:rPr lang="en-US" sz="2500" dirty="0" smtClean="0">
                <a:solidFill>
                  <a:srgbClr val="FF6600"/>
                </a:solidFill>
              </a:rPr>
              <a:t> :last-of-type</a:t>
            </a:r>
            <a:r>
              <a:rPr lang="en-US" sz="2500" dirty="0" smtClean="0"/>
              <a:t>,</a:t>
            </a:r>
            <a:r>
              <a:rPr lang="en-US" sz="2500" dirty="0" smtClean="0">
                <a:solidFill>
                  <a:srgbClr val="FF6600"/>
                </a:solidFill>
              </a:rPr>
              <a:t> :only-of-type</a:t>
            </a:r>
            <a:endParaRPr lang="en-US" sz="2500" dirty="0">
              <a:solidFill>
                <a:srgbClr val="FF6600"/>
              </a:solidFill>
            </a:endParaRPr>
          </a:p>
        </p:txBody>
      </p:sp>
      <p:pic>
        <p:nvPicPr>
          <p:cNvPr id="6" name="Picture 5" descr="Screen Shot 2015-09-13 at 1.03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88" y="3098306"/>
            <a:ext cx="4856922" cy="17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131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606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These elements aren’t part of the DOM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Can be used to style specific (unique) parts of the page</a:t>
            </a:r>
          </a:p>
          <a:p>
            <a:endParaRPr lang="en-US" dirty="0" smtClean="0"/>
          </a:p>
          <a:p>
            <a:pPr marL="1200150" lvl="1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494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Pseudo-Elements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428765"/>
            <a:ext cx="8432800" cy="356015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Textual</a:t>
            </a:r>
          </a:p>
          <a:p>
            <a:pPr marL="1200150" lvl="1" indent="-457200">
              <a:buClr>
                <a:schemeClr val="bg1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6600"/>
                </a:solidFill>
              </a:rPr>
              <a:t>:first-letter</a:t>
            </a:r>
            <a:r>
              <a:rPr lang="en-US" sz="2800" dirty="0" smtClean="0"/>
              <a:t>,</a:t>
            </a:r>
            <a:r>
              <a:rPr lang="en-US" sz="2800" dirty="0" smtClean="0">
                <a:solidFill>
                  <a:srgbClr val="FF6600"/>
                </a:solidFill>
              </a:rPr>
              <a:t> :first-line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Positional/Generated</a:t>
            </a:r>
          </a:p>
          <a:p>
            <a:pPr marL="1200150" lvl="1" indent="-457200">
              <a:buClr>
                <a:schemeClr val="bg1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6600"/>
                </a:solidFill>
              </a:rPr>
              <a:t>:before</a:t>
            </a:r>
            <a:r>
              <a:rPr lang="en-US" sz="2800" dirty="0" smtClean="0">
                <a:solidFill>
                  <a:srgbClr val="FFFFFF"/>
                </a:solidFill>
              </a:rPr>
              <a:t>,</a:t>
            </a:r>
            <a:r>
              <a:rPr lang="en-US" sz="2800" dirty="0" smtClean="0">
                <a:solidFill>
                  <a:srgbClr val="FF6600"/>
                </a:solidFill>
              </a:rPr>
              <a:t> :after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Fragments</a:t>
            </a:r>
          </a:p>
          <a:p>
            <a:pPr marL="1200150" lvl="1" indent="-457200">
              <a:buClr>
                <a:schemeClr val="bg1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6600"/>
                </a:solidFill>
              </a:rPr>
              <a:t>::selection</a:t>
            </a:r>
            <a:endParaRPr lang="en-US" sz="2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968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512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20580"/>
            <a:ext cx="8432800" cy="356015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Pseudo-elements and classes are just one more way to add style to your page</a:t>
            </a:r>
          </a:p>
          <a:p>
            <a:pPr marL="457200" indent="-457200">
              <a:lnSpc>
                <a:spcPct val="120000"/>
              </a:lnSpc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I haven’t covered every combination so make sure to do some investigation on your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3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Properties</a:t>
            </a:r>
            <a:endParaRPr lang="en-US" dirty="0"/>
          </a:p>
        </p:txBody>
      </p:sp>
      <p:pic>
        <p:nvPicPr>
          <p:cNvPr id="5" name="Content Placeholder 4" descr="Screen Shot 2015-07-26 at 12.37.2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54" b="-3854"/>
          <a:stretch>
            <a:fillRect/>
          </a:stretch>
        </p:blipFill>
        <p:spPr>
          <a:xfrm>
            <a:off x="254000" y="1383635"/>
            <a:ext cx="8229600" cy="2702991"/>
          </a:xfrm>
        </p:spPr>
      </p:pic>
      <p:pic>
        <p:nvPicPr>
          <p:cNvPr id="6" name="Picture 5" descr="Screen Shot 2015-07-26 at 12.38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06" y="4086627"/>
            <a:ext cx="6108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0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Commons </a:t>
            </a:r>
            <a:r>
              <a:rPr lang="en-US" sz="2000"/>
              <a:t>Attribution Non-</a:t>
            </a:r>
            <a:r>
              <a:rPr lang="en-US" sz="2000" smtClean="0"/>
              <a:t>Commercial 4.0 </a:t>
            </a:r>
            <a:r>
              <a:rPr lang="en-US" sz="2000" dirty="0"/>
              <a:t>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8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When elements transition from one state to another, you can alter their appearance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If you hover over the link, change the color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If an image comes into focus, change the size,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3351" y="3733820"/>
            <a:ext cx="846691" cy="781498"/>
          </a:xfrm>
          <a:prstGeom prst="round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92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29663"/>
            <a:ext cx="8432800" cy="3732596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sz="3300" dirty="0"/>
              <a:t>t</a:t>
            </a:r>
            <a:r>
              <a:rPr lang="en-US" sz="3300" dirty="0" smtClean="0"/>
              <a:t>ransition-property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What is it you want to change?  (size, color, position, etc.)</a:t>
            </a:r>
          </a:p>
          <a:p>
            <a:pPr marL="457200" indent="-457200">
              <a:buFont typeface="Arial"/>
              <a:buChar char="•"/>
            </a:pPr>
            <a:r>
              <a:rPr lang="en-US" sz="3300" dirty="0" smtClean="0"/>
              <a:t>transition-duration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How </a:t>
            </a:r>
            <a:r>
              <a:rPr lang="en-US" sz="2600" dirty="0"/>
              <a:t>long should </a:t>
            </a:r>
            <a:r>
              <a:rPr lang="en-US" sz="2600" dirty="0" smtClean="0"/>
              <a:t>each transition last? </a:t>
            </a:r>
          </a:p>
          <a:p>
            <a:pPr marL="457200" indent="-457200">
              <a:buFont typeface="Arial"/>
              <a:buChar char="•"/>
            </a:pPr>
            <a:r>
              <a:rPr lang="en-US" sz="3300" dirty="0"/>
              <a:t>transition-timing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Should it be a smooth transition (linear)?  Or different?</a:t>
            </a:r>
          </a:p>
          <a:p>
            <a:pPr marL="457200" indent="-457200">
              <a:buFont typeface="Arial"/>
              <a:buChar char="•"/>
            </a:pPr>
            <a:r>
              <a:rPr lang="en-US" sz="3300" dirty="0" smtClean="0"/>
              <a:t>transition-delay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How long should the wait be before the transition begins?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3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your element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Choose the elements for transition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the new values</a:t>
            </a:r>
          </a:p>
          <a:p>
            <a:pPr marL="1257300" lvl="1" indent="-514350"/>
            <a:r>
              <a:rPr lang="en-US" sz="2800" dirty="0" smtClean="0"/>
              <a:t>You must combine this step with a pseudo-class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 </a:t>
            </a:r>
            <a:r>
              <a:rPr lang="en-US" dirty="0" smtClean="0"/>
              <a:t>(CSS3-transitions)</a:t>
            </a:r>
            <a:endParaRPr lang="en-US" dirty="0"/>
          </a:p>
        </p:txBody>
      </p:sp>
      <p:pic>
        <p:nvPicPr>
          <p:cNvPr id="4" name="Content Placeholder 3" descr="Screen Shot 2015-09-13 at 2.32.2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179"/>
          <a:stretch/>
        </p:blipFill>
        <p:spPr>
          <a:xfrm>
            <a:off x="1854288" y="1350000"/>
            <a:ext cx="5399167" cy="3685252"/>
          </a:xfrm>
        </p:spPr>
      </p:pic>
      <p:pic>
        <p:nvPicPr>
          <p:cNvPr id="5" name="Picture 4" descr="Screen Shot 2015-09-13 at 2.3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78" y="1506939"/>
            <a:ext cx="5429734" cy="3384947"/>
          </a:xfrm>
          <a:prstGeom prst="rect">
            <a:avLst/>
          </a:prstGeom>
        </p:spPr>
      </p:pic>
      <p:pic>
        <p:nvPicPr>
          <p:cNvPr id="6" name="Picture 5" descr="Screen Shot 2015-09-13 at 2.31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84" y="1811449"/>
            <a:ext cx="4454629" cy="27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Shorthands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If you have multiple properties transitioning, you can use shorthand:</a:t>
            </a:r>
          </a:p>
          <a:p>
            <a:endParaRPr lang="en-US" dirty="0"/>
          </a:p>
        </p:txBody>
      </p:sp>
      <p:pic>
        <p:nvPicPr>
          <p:cNvPr id="4" name="Picture 3" descr="Screen Shot 2015-09-13 at 2.49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38" y="2725421"/>
            <a:ext cx="5777511" cy="96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</a:t>
            </a:r>
            <a:r>
              <a:rPr lang="en-US" sz="2000"/>
              <a:t>Commons Attribution Non-Commercial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Transforms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Style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281" y="1249777"/>
            <a:ext cx="4348530" cy="3560154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dirty="0" smtClean="0"/>
              <a:t>Styling is defined within </a:t>
            </a:r>
            <a:r>
              <a:rPr lang="en-US" dirty="0" smtClean="0">
                <a:solidFill>
                  <a:srgbClr val="FF3A70"/>
                </a:solidFill>
              </a:rPr>
              <a:t>&lt;head&gt;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dirty="0" smtClean="0"/>
              <a:t>Rules are defined within </a:t>
            </a:r>
            <a:r>
              <a:rPr lang="en-US" dirty="0" smtClean="0">
                <a:solidFill>
                  <a:srgbClr val="FF3A70"/>
                </a:solidFill>
              </a:rPr>
              <a:t>&lt;style&gt;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dirty="0"/>
              <a:t>Styles are applied to all </a:t>
            </a:r>
            <a:r>
              <a:rPr lang="en-US" dirty="0" smtClean="0"/>
              <a:t>elements in that file</a:t>
            </a:r>
            <a:endParaRPr lang="en-US" dirty="0"/>
          </a:p>
          <a:p>
            <a:pPr marL="457200" indent="-457200" algn="ctr">
              <a:lnSpc>
                <a:spcPct val="13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11" y="1437045"/>
            <a:ext cx="4176485" cy="2503006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10" y="1437044"/>
            <a:ext cx="4216047" cy="241617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810030" y="4167987"/>
            <a:ext cx="4062825" cy="868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</a:rPr>
              <a:t>Don</a:t>
            </a:r>
            <a:r>
              <a:rPr lang="fr-FR" dirty="0" smtClean="0">
                <a:solidFill>
                  <a:prstClr val="white"/>
                </a:solidFill>
              </a:rPr>
              <a:t>’</a:t>
            </a:r>
            <a:r>
              <a:rPr lang="en-US" dirty="0" smtClean="0">
                <a:solidFill>
                  <a:prstClr val="white"/>
                </a:solidFill>
              </a:rPr>
              <a:t>t forget to close the style tag!!</a:t>
            </a:r>
          </a:p>
        </p:txBody>
      </p:sp>
    </p:spTree>
    <p:extLst>
      <p:ext uri="{BB962C8B-B14F-4D97-AF65-F5344CB8AC3E}">
        <p14:creationId xmlns:p14="http://schemas.microsoft.com/office/powerpoint/2010/main" val="5764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503248"/>
            <a:ext cx="8254025" cy="3560154"/>
          </a:xfrm>
        </p:spPr>
        <p:txBody>
          <a:bodyPr/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Provide option for changing the appearance of elements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Two-dimensional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Three-dimensional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4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Transform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88405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Options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 smtClean="0"/>
              <a:t>translate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 smtClean="0"/>
              <a:t>rotate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 smtClean="0"/>
              <a:t>scale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 smtClean="0"/>
              <a:t>skew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 smtClean="0"/>
              <a:t>matrix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1723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err="1"/>
              <a:t>transform:translate</a:t>
            </a:r>
            <a:r>
              <a:rPr lang="en-US" dirty="0"/>
              <a:t>(x, y);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/>
              <a:t>move x pixels to the left/right and y pixel up/</a:t>
            </a:r>
            <a:r>
              <a:rPr lang="en-US" sz="2400" dirty="0" smtClean="0"/>
              <a:t>down</a:t>
            </a:r>
            <a:endParaRPr lang="en-US" sz="2400" dirty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transform:translate</a:t>
            </a:r>
            <a:r>
              <a:rPr lang="en-US" dirty="0" smtClean="0"/>
              <a:t>(100, 75);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Screen Shot 2015-09-24 at 10.2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68" y="3041799"/>
            <a:ext cx="2871331" cy="1674943"/>
          </a:xfrm>
          <a:prstGeom prst="rect">
            <a:avLst/>
          </a:prstGeom>
        </p:spPr>
      </p:pic>
      <p:pic>
        <p:nvPicPr>
          <p:cNvPr id="10" name="Picture 9" descr="Screen Shot 2015-09-24 at 10.28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87" y="3041799"/>
            <a:ext cx="2520789" cy="16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09340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err="1"/>
              <a:t>transform:rotate</a:t>
            </a:r>
            <a:r>
              <a:rPr lang="en-US" dirty="0" smtClean="0"/>
              <a:t>(</a:t>
            </a:r>
            <a:r>
              <a:rPr lang="en-US" dirty="0" err="1" smtClean="0"/>
              <a:t>deg</a:t>
            </a:r>
            <a:r>
              <a:rPr lang="en-US" dirty="0" smtClean="0"/>
              <a:t>);</a:t>
            </a:r>
            <a:endParaRPr lang="en-US" dirty="0"/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Rotate/”spin” the element a certain number of degrees</a:t>
            </a:r>
            <a:endParaRPr lang="en-US" sz="2400" dirty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transform:rotate</a:t>
            </a:r>
            <a:r>
              <a:rPr lang="en-US" dirty="0" smtClean="0"/>
              <a:t>(30deg);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Screen Shot 2015-09-24 at 10.24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67" y="3163331"/>
            <a:ext cx="2631156" cy="1724170"/>
          </a:xfrm>
          <a:prstGeom prst="rect">
            <a:avLst/>
          </a:prstGeom>
        </p:spPr>
      </p:pic>
      <p:pic>
        <p:nvPicPr>
          <p:cNvPr id="10" name="Picture 9" descr="Screen Shot 2015-09-24 at 10.2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67" y="3163331"/>
            <a:ext cx="2631156" cy="17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0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3884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err="1" smtClean="0"/>
              <a:t>transform:scale</a:t>
            </a:r>
            <a:r>
              <a:rPr lang="en-US" dirty="0" smtClean="0"/>
              <a:t>(width, height);</a:t>
            </a:r>
            <a:endParaRPr lang="en-US" dirty="0"/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Change the width and height of the element</a:t>
            </a:r>
            <a:endParaRPr lang="en-US" sz="2400" dirty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transform:scale</a:t>
            </a:r>
            <a:r>
              <a:rPr lang="en-US" dirty="0" smtClean="0"/>
              <a:t>(2,3);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5-09-24 at 10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391" y="3006200"/>
            <a:ext cx="2078971" cy="1650021"/>
          </a:xfrm>
          <a:prstGeom prst="rect">
            <a:avLst/>
          </a:prstGeom>
        </p:spPr>
      </p:pic>
      <p:pic>
        <p:nvPicPr>
          <p:cNvPr id="8" name="Picture 7" descr="Screen Shot 2015-09-24 at 10.19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52" y="3002494"/>
            <a:ext cx="2078971" cy="165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5-09-24 at 10.15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69" y="3235675"/>
            <a:ext cx="2700977" cy="1737143"/>
          </a:xfrm>
          <a:prstGeom prst="rect">
            <a:avLst/>
          </a:prstGeom>
        </p:spPr>
      </p:pic>
      <p:pic>
        <p:nvPicPr>
          <p:cNvPr id="12" name="Picture 11" descr="Screen Shot 2015-09-24 at 10.17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69" y="3235675"/>
            <a:ext cx="2694144" cy="173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4621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err="1" smtClean="0"/>
              <a:t>transform:skew</a:t>
            </a:r>
            <a:r>
              <a:rPr lang="en-US" dirty="0" smtClean="0"/>
              <a:t>(x-angle, y-angle);</a:t>
            </a:r>
            <a:endParaRPr lang="en-US" dirty="0"/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Rotate the element a certain number of degrees along the x and y axis</a:t>
            </a:r>
            <a:endParaRPr lang="en-US" sz="2400" dirty="0"/>
          </a:p>
          <a:p>
            <a:r>
              <a:rPr lang="en-US" dirty="0" smtClean="0"/>
              <a:t>     </a:t>
            </a:r>
            <a:r>
              <a:rPr lang="en-US" dirty="0" err="1" smtClean="0"/>
              <a:t>transform:skew</a:t>
            </a:r>
            <a:r>
              <a:rPr lang="en-US" dirty="0" smtClean="0"/>
              <a:t>(30deg, 15deg)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503248"/>
            <a:ext cx="8271912" cy="356015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matrix</a:t>
            </a:r>
            <a:r>
              <a:rPr lang="en-US" dirty="0"/>
              <a:t>()  - combines all of the 2D transform methods into </a:t>
            </a:r>
            <a:r>
              <a:rPr lang="en-US" dirty="0" smtClean="0"/>
              <a:t>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rotate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87736"/>
            <a:ext cx="8432800" cy="356015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You can rotate along the x, y, or z dimension along a given degree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transform:rotateY</a:t>
            </a:r>
            <a:r>
              <a:rPr lang="en-US" dirty="0" smtClean="0"/>
              <a:t>(</a:t>
            </a:r>
            <a:r>
              <a:rPr lang="en-US" dirty="0" err="1" smtClean="0"/>
              <a:t>deg</a:t>
            </a:r>
            <a:r>
              <a:rPr lang="en-US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transform:rotateX</a:t>
            </a:r>
            <a:r>
              <a:rPr lang="en-US" dirty="0" smtClean="0"/>
              <a:t>(</a:t>
            </a:r>
            <a:r>
              <a:rPr lang="en-US" dirty="0" err="1"/>
              <a:t>deg</a:t>
            </a:r>
            <a:r>
              <a:rPr lang="en-US" dirty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transform:rotateZ</a:t>
            </a:r>
            <a:r>
              <a:rPr lang="en-US" dirty="0" smtClean="0"/>
              <a:t>(</a:t>
            </a:r>
            <a:r>
              <a:rPr lang="en-US" dirty="0" err="1" smtClean="0"/>
              <a:t>deg</a:t>
            </a:r>
            <a:r>
              <a:rPr lang="en-US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transform:rotate3d(x, y, z)</a:t>
            </a: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3D scale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3D translate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Transforms are one more way to modify the look of your page.  </a:t>
            </a:r>
            <a:endParaRPr lang="en-US" dirty="0"/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Often combined with state changes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Will typically require browser prefixes.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Style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55"/>
            <a:ext cx="8229600" cy="367687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You can put rules in an external file (don</a:t>
            </a:r>
            <a:r>
              <a:rPr lang="fr-FR" dirty="0" smtClean="0"/>
              <a:t>’</a:t>
            </a:r>
            <a:r>
              <a:rPr lang="en-US" dirty="0" smtClean="0"/>
              <a:t>t use the style tag!!)</a:t>
            </a:r>
          </a:p>
          <a:p>
            <a:pPr marL="457200" indent="-45720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A link to the style sheet is put in the head section.</a:t>
            </a:r>
          </a:p>
          <a:p>
            <a:pPr marL="457200" indent="-457200">
              <a:lnSpc>
                <a:spcPct val="140000"/>
              </a:lnSpc>
              <a:buFont typeface="Arial"/>
              <a:buChar char="•"/>
            </a:pPr>
            <a:endParaRPr lang="en-US" dirty="0" smtClean="0"/>
          </a:p>
          <a:p>
            <a:pPr>
              <a:lnSpc>
                <a:spcPct val="140000"/>
              </a:lnSpc>
            </a:pPr>
            <a:endParaRPr lang="en-US" dirty="0" smtClean="0"/>
          </a:p>
          <a:p>
            <a:pPr marL="457200" indent="-45720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Styles are applied to all elements in all files that links to the style sheet</a:t>
            </a:r>
            <a:endParaRPr lang="en-US" dirty="0"/>
          </a:p>
        </p:txBody>
      </p:sp>
      <p:pic>
        <p:nvPicPr>
          <p:cNvPr id="4" name="Picture 3" descr="Screen Shot 2015-07-26 at 12.44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0" y="3120499"/>
            <a:ext cx="8068235" cy="7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Commons </a:t>
            </a:r>
            <a:r>
              <a:rPr lang="en-US" sz="2000" dirty="0" smtClean="0"/>
              <a:t>Attribution-</a:t>
            </a:r>
            <a:r>
              <a:rPr lang="en-US" sz="2000" smtClean="0"/>
              <a:t>NonCommercial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Positioning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1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Putting elements where you want them can be time-consuming and frustrating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Why not tables?</a:t>
            </a:r>
          </a:p>
        </p:txBody>
      </p:sp>
    </p:spTree>
    <p:extLst>
      <p:ext uri="{BB962C8B-B14F-4D97-AF65-F5344CB8AC3E}">
        <p14:creationId xmlns:p14="http://schemas.microsoft.com/office/powerpoint/2010/main" val="27347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83006"/>
            <a:ext cx="8432800" cy="356015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The four position properties are: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static</a:t>
            </a:r>
            <a:endParaRPr lang="en-US" sz="2800" dirty="0"/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relative</a:t>
            </a:r>
            <a:endParaRPr lang="en-US" sz="2800" dirty="0"/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absolute</a:t>
            </a:r>
            <a:endParaRPr lang="en-US" sz="2800" dirty="0"/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fixed</a:t>
            </a:r>
          </a:p>
          <a:p>
            <a:pPr marL="692150" lvl="1" indent="-342900"/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Position properties are modified by the properties: top, right, bottom, left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707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741549"/>
            <a:ext cx="8432800" cy="3560154"/>
          </a:xfrm>
        </p:spPr>
        <p:txBody>
          <a:bodyPr/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Default value for elements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Place in the next available position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Not affected </a:t>
            </a:r>
            <a:r>
              <a:rPr lang="en-US" dirty="0"/>
              <a:t>by the top, bottom, left, and right properties.</a:t>
            </a:r>
          </a:p>
        </p:txBody>
      </p:sp>
    </p:spTree>
    <p:extLst>
      <p:ext uri="{BB962C8B-B14F-4D97-AF65-F5344CB8AC3E}">
        <p14:creationId xmlns:p14="http://schemas.microsoft.com/office/powerpoint/2010/main" val="303172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95324"/>
            <a:ext cx="8432800" cy="3560154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spcBef>
                <a:spcPts val="1848"/>
              </a:spcBef>
              <a:buFont typeface="Arial"/>
              <a:buChar char="•"/>
            </a:pPr>
            <a:r>
              <a:rPr lang="en-US" dirty="0" smtClean="0"/>
              <a:t>Positioned “relative to itself”</a:t>
            </a:r>
          </a:p>
          <a:p>
            <a:pPr marL="457200" indent="-457200">
              <a:spcBef>
                <a:spcPts val="1848"/>
              </a:spcBef>
              <a:buFont typeface="Arial"/>
              <a:buChar char="•"/>
            </a:pPr>
            <a:r>
              <a:rPr lang="en-US" dirty="0" smtClean="0"/>
              <a:t>Take the static position, but add offsets.  </a:t>
            </a:r>
          </a:p>
          <a:p>
            <a:pPr marL="457200" indent="-457200">
              <a:spcBef>
                <a:spcPts val="1848"/>
              </a:spcBef>
              <a:buFont typeface="Arial"/>
              <a:buChar char="•"/>
            </a:pPr>
            <a:r>
              <a:rPr lang="en-US" dirty="0" smtClean="0"/>
              <a:t>The new positioning does NOT affect any other element.  It is possible to move an element and leave a big hole where it would have been.</a:t>
            </a:r>
          </a:p>
          <a:p>
            <a:pPr marL="457200" indent="-457200">
              <a:spcBef>
                <a:spcPts val="1848"/>
              </a:spcBef>
              <a:buFont typeface="Arial"/>
              <a:buChar char="•"/>
            </a:pPr>
            <a:r>
              <a:rPr lang="en-US" dirty="0" smtClean="0"/>
              <a:t>Relatively </a:t>
            </a:r>
            <a:r>
              <a:rPr lang="en-US" dirty="0"/>
              <a:t>positioned elements are often used as container blocks for absolutely positioned elements.</a:t>
            </a:r>
          </a:p>
        </p:txBody>
      </p:sp>
    </p:spTree>
    <p:extLst>
      <p:ext uri="{BB962C8B-B14F-4D97-AF65-F5344CB8AC3E}">
        <p14:creationId xmlns:p14="http://schemas.microsoft.com/office/powerpoint/2010/main" val="85424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Element is removed from the document flow and positioned relative to it’s </a:t>
            </a:r>
            <a:r>
              <a:rPr lang="en-US" b="1" i="1" dirty="0" smtClean="0">
                <a:solidFill>
                  <a:srgbClr val="FDC227"/>
                </a:solidFill>
              </a:rPr>
              <a:t>nearest ancestor</a:t>
            </a:r>
            <a:r>
              <a:rPr lang="en-US" dirty="0" smtClean="0">
                <a:solidFill>
                  <a:srgbClr val="FDC227"/>
                </a:solidFill>
              </a:rPr>
              <a:t> </a:t>
            </a:r>
            <a:r>
              <a:rPr lang="en-US" dirty="0" smtClean="0"/>
              <a:t>(or the root)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Other elements </a:t>
            </a:r>
            <a:r>
              <a:rPr lang="en-US" dirty="0"/>
              <a:t>behave </a:t>
            </a:r>
            <a:r>
              <a:rPr lang="en-US" dirty="0" smtClean="0"/>
              <a:t>as if element </a:t>
            </a:r>
            <a:r>
              <a:rPr lang="en-US" dirty="0"/>
              <a:t>does not </a:t>
            </a:r>
            <a:r>
              <a:rPr lang="en-US" dirty="0" smtClean="0"/>
              <a:t>exist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end up on top of another element</a:t>
            </a:r>
          </a:p>
        </p:txBody>
      </p:sp>
    </p:spTree>
    <p:extLst>
      <p:ext uri="{BB962C8B-B14F-4D97-AF65-F5344CB8AC3E}">
        <p14:creationId xmlns:p14="http://schemas.microsoft.com/office/powerpoint/2010/main" val="426581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419567"/>
            <a:ext cx="8432800" cy="3560154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/>
              <a:buChar char="•"/>
            </a:pPr>
            <a:r>
              <a:rPr lang="en-US" b="0" dirty="0" smtClean="0"/>
              <a:t>Positioned relative </a:t>
            </a:r>
            <a:r>
              <a:rPr lang="en-US" b="0" dirty="0"/>
              <a:t>to the </a:t>
            </a:r>
            <a:r>
              <a:rPr lang="en-US" b="0" i="1" dirty="0">
                <a:solidFill>
                  <a:srgbClr val="FDC227"/>
                </a:solidFill>
              </a:rPr>
              <a:t>browser </a:t>
            </a:r>
            <a:r>
              <a:rPr lang="en-US" b="0" i="1" dirty="0" smtClean="0">
                <a:solidFill>
                  <a:srgbClr val="FDC227"/>
                </a:solidFill>
              </a:rPr>
              <a:t>window</a:t>
            </a:r>
            <a:endParaRPr lang="en-US" b="0" dirty="0">
              <a:solidFill>
                <a:srgbClr val="FDC227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Will not move, </a:t>
            </a:r>
            <a:r>
              <a:rPr lang="en-US" b="0" dirty="0"/>
              <a:t>even if the window is </a:t>
            </a:r>
            <a:r>
              <a:rPr lang="en-US" b="0" dirty="0" smtClean="0"/>
              <a:t>scrolled</a:t>
            </a:r>
          </a:p>
          <a:p>
            <a:pPr lvl="1"/>
            <a:r>
              <a:rPr lang="en-US" sz="2400" b="0" dirty="0"/>
              <a:t>IE7 and IE8 support the fixed value only if a </a:t>
            </a:r>
            <a:r>
              <a:rPr lang="en-US" sz="2400" b="0" dirty="0" smtClean="0"/>
              <a:t>!</a:t>
            </a:r>
            <a:r>
              <a:rPr lang="en-US" sz="2400" b="0" dirty="0"/>
              <a:t>DOCTYPE is </a:t>
            </a:r>
            <a:r>
              <a:rPr lang="en-US" sz="2400" b="0" dirty="0" smtClean="0"/>
              <a:t>specified</a:t>
            </a:r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Think of popup boxes that wont’ go away!!!</a:t>
            </a:r>
            <a:endParaRPr lang="en-US" b="0" dirty="0"/>
          </a:p>
          <a:p>
            <a:pPr marL="457200" indent="-457200">
              <a:buFont typeface="Arial"/>
              <a:buChar char="•"/>
            </a:pPr>
            <a:r>
              <a:rPr lang="en-US" b="0" dirty="0" smtClean="0"/>
              <a:t>Or a navigation bar that is always visible on the top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735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96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Multiple elements may be placed in the same position.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z-index is a numeric value, positive or negative that dictates stacking order</a:t>
            </a:r>
          </a:p>
          <a:p>
            <a:pPr>
              <a:spcBef>
                <a:spcPts val="1968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9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Cascading Style Sheets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Why they are a better way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The syntax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Development Tools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Accessibility Issues</a:t>
            </a:r>
          </a:p>
        </p:txBody>
      </p:sp>
    </p:spTree>
    <p:extLst>
      <p:ext uri="{BB962C8B-B14F-4D97-AF65-F5344CB8AC3E}">
        <p14:creationId xmlns:p14="http://schemas.microsoft.com/office/powerpoint/2010/main" val="196213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“Cascading” part of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6333"/>
            <a:ext cx="8229600" cy="2702991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lnSpc>
                <a:spcPct val="120000"/>
              </a:lnSpc>
              <a:buFont typeface="Arial"/>
              <a:buChar char="•"/>
            </a:pPr>
            <a:r>
              <a:rPr lang="en-US" sz="4400" dirty="0"/>
              <a:t>Browser default  </a:t>
            </a:r>
          </a:p>
          <a:p>
            <a:pPr marL="571500" indent="-57150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sz="4400" i="1" dirty="0" smtClean="0">
                <a:solidFill>
                  <a:srgbClr val="FF6600"/>
                </a:solidFill>
              </a:rPr>
              <a:t>External</a:t>
            </a:r>
            <a:r>
              <a:rPr lang="en-US" sz="4400" dirty="0" smtClean="0">
                <a:solidFill>
                  <a:srgbClr val="FF6600"/>
                </a:solidFill>
              </a:rPr>
              <a:t> </a:t>
            </a:r>
            <a:r>
              <a:rPr lang="en-US" sz="4400" dirty="0">
                <a:solidFill>
                  <a:srgbClr val="FFFFFF"/>
                </a:solidFill>
              </a:rPr>
              <a:t>style </a:t>
            </a:r>
            <a:r>
              <a:rPr lang="en-US" sz="4400" dirty="0" smtClean="0">
                <a:solidFill>
                  <a:srgbClr val="FFFFFF"/>
                </a:solidFill>
              </a:rPr>
              <a:t>sheets</a:t>
            </a:r>
          </a:p>
          <a:p>
            <a:pPr marL="571500" indent="-57150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sz="4600" i="1" dirty="0" smtClean="0">
                <a:solidFill>
                  <a:srgbClr val="FF6600"/>
                </a:solidFill>
              </a:rPr>
              <a:t>Internal</a:t>
            </a:r>
            <a:r>
              <a:rPr lang="en-US" sz="4600" dirty="0" smtClean="0">
                <a:solidFill>
                  <a:srgbClr val="FF6600"/>
                </a:solidFill>
              </a:rPr>
              <a:t> </a:t>
            </a:r>
            <a:r>
              <a:rPr lang="en-US" sz="4600" dirty="0">
                <a:solidFill>
                  <a:srgbClr val="FFFFFF"/>
                </a:solidFill>
              </a:rPr>
              <a:t>style (in the head section)</a:t>
            </a:r>
          </a:p>
          <a:p>
            <a:pPr marL="571500" indent="-57150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sz="4400" i="1" dirty="0" smtClean="0">
                <a:solidFill>
                  <a:srgbClr val="FF6600"/>
                </a:solidFill>
              </a:rPr>
              <a:t>Inline </a:t>
            </a:r>
            <a:r>
              <a:rPr lang="en-US" sz="4400" dirty="0" smtClean="0">
                <a:solidFill>
                  <a:srgbClr val="FFFFFF"/>
                </a:solidFill>
              </a:rPr>
              <a:t>style </a:t>
            </a:r>
            <a:r>
              <a:rPr lang="en-US" sz="4400" dirty="0">
                <a:solidFill>
                  <a:srgbClr val="FFFFFF"/>
                </a:solidFill>
              </a:rPr>
              <a:t>(inside an HTML element)</a:t>
            </a:r>
          </a:p>
        </p:txBody>
      </p:sp>
    </p:spTree>
    <p:extLst>
      <p:ext uri="{BB962C8B-B14F-4D97-AF65-F5344CB8AC3E}">
        <p14:creationId xmlns:p14="http://schemas.microsoft.com/office/powerpoint/2010/main" val="362686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151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Positioning elements is key to achieving desired layouts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Proper planning will make this easier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468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</a:t>
            </a:r>
            <a:r>
              <a:rPr lang="en-US" sz="2000"/>
              <a:t>Commons Attribution Non-Commercial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4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71" y="2178226"/>
            <a:ext cx="8535737" cy="1537285"/>
          </a:xfrm>
        </p:spPr>
        <p:txBody>
          <a:bodyPr/>
          <a:lstStyle/>
          <a:p>
            <a:r>
              <a:rPr lang="en-US" dirty="0" smtClean="0"/>
              <a:t>Accessible 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83634"/>
            <a:ext cx="8229600" cy="2702991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Navigation is a critical aspect of accessibility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Sighted users have tried and true visual cues to orient them on a page</a:t>
            </a:r>
          </a:p>
          <a:p>
            <a:pPr lvl="1"/>
            <a:r>
              <a:rPr lang="en-US" sz="1800" dirty="0" smtClean="0"/>
              <a:t>Banner</a:t>
            </a:r>
          </a:p>
          <a:p>
            <a:pPr lvl="1"/>
            <a:r>
              <a:rPr lang="en-US" sz="1800" dirty="0" smtClean="0"/>
              <a:t>Search box</a:t>
            </a:r>
          </a:p>
          <a:p>
            <a:pPr lvl="1"/>
            <a:r>
              <a:rPr lang="en-US" sz="1800" dirty="0" smtClean="0"/>
              <a:t>Main navigation box </a:t>
            </a:r>
          </a:p>
          <a:p>
            <a:pPr lvl="1"/>
            <a:r>
              <a:rPr lang="en-US" sz="1800" dirty="0" smtClean="0"/>
              <a:t>Content well</a:t>
            </a:r>
          </a:p>
          <a:p>
            <a:pPr marL="571500" indent="-571500">
              <a:buFont typeface="Arial"/>
              <a:buChar char="•"/>
            </a:pPr>
            <a:r>
              <a:rPr lang="en-US" sz="2400" dirty="0" smtClean="0"/>
              <a:t>Blind and low-vision users rely on proper coding of page for orientation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35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you can’t see?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547991"/>
            <a:ext cx="8229600" cy="3210988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Title of page lets you know what page you’re on when page loads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Proper heading placement and hierarchy conveys organization of page and allows SR users to skip navigation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Link descriptions convey content of page and organization of site</a:t>
            </a:r>
          </a:p>
        </p:txBody>
      </p:sp>
    </p:spTree>
    <p:extLst>
      <p:ext uri="{BB962C8B-B14F-4D97-AF65-F5344CB8AC3E}">
        <p14:creationId xmlns:p14="http://schemas.microsoft.com/office/powerpoint/2010/main" val="185521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 &lt;h1&gt;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467" y="1514970"/>
            <a:ext cx="8076333" cy="3283450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Screen readers can find and list headings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&lt;h1&gt; heading uniquely identifies the page in the website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Should be placed directly in front of the main content of the page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&lt;h1&gt; header should also match at least a subset of the the page &lt;title&gt;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145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 heading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6876"/>
            <a:ext cx="8229600" cy="270299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Headings need to be properly nested to convey organization of the page</a:t>
            </a:r>
          </a:p>
          <a:p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&lt;h2&gt; tags follow the &lt;h1&gt; tag, the &lt;h3&gt; tags follow the &lt;h2&gt; tags, etc.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60" y="1500975"/>
            <a:ext cx="5282634" cy="328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9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Off-page headings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4"/>
            <a:ext cx="8125734" cy="366421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Useful when you want to give SR users a navigational aid without cluttering presentation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Use CSS to position headings off-page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pPr marL="457200" indent="-457200">
              <a:buFont typeface="Arial"/>
              <a:buChar char="•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Don’t use {display: none} or {visibility: hi</a:t>
            </a:r>
            <a:r>
              <a:rPr lang="en-US" dirty="0" smtClean="0"/>
              <a:t>dden}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</p:txBody>
      </p:sp>
      <p:pic>
        <p:nvPicPr>
          <p:cNvPr id="7" name="Picture 6" descr="Screen Shot 2015-07-27 at 12.08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16" y="2960919"/>
            <a:ext cx="3410510" cy="139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9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Meaningful link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0977"/>
            <a:ext cx="8229600" cy="322870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Screen readers can find and list links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Descriptions for the links must be meaningful out of context, via tabbing or presented in a list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Don’t use “here”, “click here”, “read this”, and “more” 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Don’t use URL as a link description—will sound like gibberish, unless very short and intuitive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39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precedence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172268"/>
            <a:ext cx="8432800" cy="3884208"/>
          </a:xfrm>
        </p:spPr>
        <p:txBody>
          <a:bodyPr>
            <a:no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 if one selector is defined in two external files?</a:t>
            </a:r>
          </a:p>
          <a:p>
            <a:pPr marL="1200150" lvl="1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The rules from the most recent file have precedence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 if one selector has more than one rule in the same file?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 marL="1200150" lvl="1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The most recent rule has precedence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46" y="2705783"/>
            <a:ext cx="5216692" cy="158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7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2807"/>
            <a:ext cx="8229600" cy="2702991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spcBef>
                <a:spcPts val="1920"/>
              </a:spcBef>
              <a:buFont typeface="Arial"/>
              <a:buChar char="•"/>
            </a:pPr>
            <a:r>
              <a:rPr lang="en-US" dirty="0" smtClean="0"/>
              <a:t>How easy is it to navigate your page?</a:t>
            </a:r>
          </a:p>
          <a:p>
            <a:pPr marL="457200" indent="-457200">
              <a:spcBef>
                <a:spcPts val="1920"/>
              </a:spcBef>
              <a:buFont typeface="Arial"/>
              <a:buChar char="•"/>
            </a:pPr>
            <a:r>
              <a:rPr lang="en-US" dirty="0" smtClean="0"/>
              <a:t>What would happen if the colors weren’t there?</a:t>
            </a:r>
          </a:p>
          <a:p>
            <a:pPr marL="457200" indent="-457200">
              <a:spcBef>
                <a:spcPts val="1920"/>
              </a:spcBef>
              <a:buFont typeface="Arial"/>
              <a:buChar char="•"/>
            </a:pPr>
            <a:r>
              <a:rPr lang="en-US" dirty="0" smtClean="0"/>
              <a:t>What would happen if you couldn’t use a mouse?</a:t>
            </a:r>
          </a:p>
          <a:p>
            <a:pPr marL="457200" indent="-457200">
              <a:spcBef>
                <a:spcPts val="1920"/>
              </a:spcBef>
              <a:buFont typeface="Arial"/>
              <a:buChar char="•"/>
            </a:pPr>
            <a:r>
              <a:rPr lang="en-US" dirty="0" smtClean="0"/>
              <a:t>Plan for everyone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4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</a:t>
            </a:r>
            <a:r>
              <a:rPr lang="en-US" sz="2000" dirty="0" smtClean="0"/>
              <a:t>a Creative Commons Attribution Non-Commercial 4.0 License.  </a:t>
            </a:r>
            <a:r>
              <a:rPr lang="en-US" sz="2000" dirty="0"/>
              <a:t>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4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Create your own unique style sheet that will be used by three different html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2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3940"/>
            <a:ext cx="8229600" cy="2702991"/>
          </a:xfrm>
        </p:spPr>
        <p:txBody>
          <a:bodyPr>
            <a:normAutofit lnSpcReduction="10000"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You must complete the second Peer Graded Assignment to begin this one.  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You can alter your previous styling choices but I assume those changes are 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03940"/>
            <a:ext cx="8485587" cy="27029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hlinkClick r:id="rId2"/>
              </a:rPr>
              <a:t>http://www.intro-webdesign.com/CSS/final/index.html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www.intro-webdesign.com</a:t>
            </a:r>
            <a:r>
              <a:rPr lang="en-US" dirty="0"/>
              <a:t>/</a:t>
            </a:r>
            <a:r>
              <a:rPr lang="en-US" dirty="0" smtClean="0"/>
              <a:t>CSS/final/</a:t>
            </a:r>
            <a:r>
              <a:rPr lang="en-US" dirty="0" err="1" smtClean="0"/>
              <a:t>teams.html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www.intro-webdesign.com</a:t>
            </a:r>
            <a:r>
              <a:rPr lang="en-US" dirty="0"/>
              <a:t>/CSS</a:t>
            </a:r>
            <a:r>
              <a:rPr lang="en-US" dirty="0" smtClean="0"/>
              <a:t>/final/</a:t>
            </a:r>
            <a:r>
              <a:rPr lang="en-US" dirty="0" err="1" smtClean="0"/>
              <a:t>history.html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6216"/>
            <a:ext cx="8229600" cy="2702991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http://www.intro-webdesign.com/CSS/final/</a:t>
            </a:r>
            <a:r>
              <a:rPr lang="en-US" dirty="0" err="1" smtClean="0">
                <a:hlinkClick r:id="rId2"/>
              </a:rPr>
              <a:t>index.jpg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www.intro-webdesign.com</a:t>
            </a:r>
            <a:r>
              <a:rPr lang="en-US" dirty="0"/>
              <a:t>/CSS/final/</a:t>
            </a:r>
            <a:r>
              <a:rPr lang="en-US" dirty="0" err="1" smtClean="0"/>
              <a:t>teams.jpg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www.intro-webdesign.com</a:t>
            </a:r>
            <a:r>
              <a:rPr lang="en-US" dirty="0"/>
              <a:t>/CSS/final/</a:t>
            </a:r>
            <a:r>
              <a:rPr lang="en-US" dirty="0" err="1" smtClean="0"/>
              <a:t>history.jpg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8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must leave the HTML 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4864"/>
            <a:ext cx="8229600" cy="3002373"/>
          </a:xfrm>
        </p:spPr>
        <p:txBody>
          <a:bodyPr/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Create a single style sheet that styles the table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You will use pseudo-elements and pseudo-classes</a:t>
            </a:r>
          </a:p>
          <a:p>
            <a:pPr>
              <a:spcBef>
                <a:spcPts val="1968"/>
              </a:spcBef>
            </a:pPr>
            <a:endParaRPr lang="en-US" dirty="0" smtClean="0"/>
          </a:p>
          <a:p>
            <a:pPr>
              <a:spcBef>
                <a:spcPts val="1968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38"/>
            <a:ext cx="8229600" cy="3210988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Style at a minimum: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Font – multiple families, size, weight, and line-height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Width – don’t take up the entire space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Margin – center the table</a:t>
            </a:r>
          </a:p>
        </p:txBody>
      </p:sp>
    </p:spTree>
    <p:extLst>
      <p:ext uri="{BB962C8B-B14F-4D97-AF65-F5344CB8AC3E}">
        <p14:creationId xmlns:p14="http://schemas.microsoft.com/office/powerpoint/2010/main" val="35395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5"/>
            <a:ext cx="8229600" cy="35338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Change background color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Try to use a gradient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 a border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Round only the top two corners.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Make the bottom border thicker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 at least one other 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5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!important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838" y="1364282"/>
            <a:ext cx="8432800" cy="356015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It is possible to override later rules, use </a:t>
            </a:r>
          </a:p>
          <a:p>
            <a:r>
              <a:rPr lang="en-US"/>
              <a:t>	</a:t>
            </a:r>
            <a:r>
              <a:rPr lang="en-US" smtClean="0"/>
              <a:t>					!</a:t>
            </a:r>
            <a:r>
              <a:rPr lang="en-US" dirty="0" smtClean="0"/>
              <a:t>important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Screen Shot 2015-09-12 at 4.40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2" y="2600116"/>
            <a:ext cx="7038126" cy="232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rows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2315"/>
            <a:ext cx="8229600" cy="321098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Set the opacity to a value of about .8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Left align the first column, center the other two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Set the opacity to a value of </a:t>
            </a:r>
            <a:r>
              <a:rPr lang="en-US" dirty="0" smtClean="0">
                <a:latin typeface="+mj-lt"/>
              </a:rPr>
              <a:t>1</a:t>
            </a:r>
            <a:r>
              <a:rPr lang="en-US" dirty="0" smtClean="0"/>
              <a:t> when the element hovered upon.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5921"/>
            <a:ext cx="8229600" cy="2948702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Change the padding, font color, background color, and set the border radius to 2px.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Optional: use text-shadow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762"/>
            <a:ext cx="8229600" cy="321098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920"/>
              </a:spcBef>
              <a:buFont typeface="Arial"/>
              <a:buChar char="•"/>
            </a:pPr>
            <a:r>
              <a:rPr lang="en-US" dirty="0" smtClean="0"/>
              <a:t>Grades will be based on level </a:t>
            </a:r>
            <a:r>
              <a:rPr lang="en-US" smtClean="0"/>
              <a:t>of completion</a:t>
            </a:r>
            <a:endParaRPr lang="en-US" dirty="0" smtClean="0"/>
          </a:p>
          <a:p>
            <a:pPr marL="457200" indent="-457200">
              <a:spcBef>
                <a:spcPts val="1320"/>
              </a:spcBef>
              <a:buFont typeface="Arial"/>
              <a:buChar char="•"/>
            </a:pPr>
            <a:r>
              <a:rPr lang="en-US" dirty="0"/>
              <a:t>Proper standards do apply</a:t>
            </a:r>
          </a:p>
          <a:p>
            <a:pPr marL="457200" indent="-457200">
              <a:spcBef>
                <a:spcPts val="1920"/>
              </a:spcBef>
              <a:buFont typeface="Arial"/>
              <a:buChar char="•"/>
            </a:pPr>
            <a:r>
              <a:rPr lang="en-US" dirty="0" smtClean="0"/>
              <a:t>You can specify your preferred screen size for grading.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4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Commons </a:t>
            </a:r>
            <a:r>
              <a:rPr lang="en-US" sz="2000" dirty="0" smtClean="0"/>
              <a:t>Attribution Non</a:t>
            </a:r>
            <a:r>
              <a:rPr lang="en-US" sz="2000" smtClean="0"/>
              <a:t>-Commercial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4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Congratulations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You have come a long way from the plain pages we began with!</a:t>
            </a:r>
          </a:p>
        </p:txBody>
      </p:sp>
    </p:spTree>
    <p:extLst>
      <p:ext uri="{BB962C8B-B14F-4D97-AF65-F5344CB8AC3E}">
        <p14:creationId xmlns:p14="http://schemas.microsoft.com/office/powerpoint/2010/main" val="31452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24703"/>
            <a:ext cx="8432800" cy="3560154"/>
          </a:xfrm>
        </p:spPr>
        <p:txBody>
          <a:bodyPr>
            <a:normAutofit lnSpcReduction="10000"/>
          </a:bodyPr>
          <a:lstStyle/>
          <a:p>
            <a:pPr marL="457200" indent="-457200">
              <a:spcBef>
                <a:spcPts val="1272"/>
              </a:spcBef>
              <a:buFont typeface="Arial"/>
              <a:buChar char="•"/>
            </a:pPr>
            <a:r>
              <a:rPr lang="en-US" sz="2800" dirty="0" smtClean="0"/>
              <a:t>Consider creating your own site</a:t>
            </a:r>
          </a:p>
          <a:p>
            <a:pPr marL="457200" indent="-457200">
              <a:spcBef>
                <a:spcPts val="1272"/>
              </a:spcBef>
              <a:buFont typeface="Arial"/>
              <a:buChar char="•"/>
            </a:pPr>
            <a:r>
              <a:rPr lang="en-US" sz="2800" dirty="0"/>
              <a:t>Continue to practice your skills</a:t>
            </a:r>
          </a:p>
          <a:p>
            <a:pPr marL="1200150" lvl="1" indent="-457200">
              <a:spcBef>
                <a:spcPts val="1272"/>
              </a:spcBef>
              <a:buFont typeface="Arial"/>
              <a:buChar char="•"/>
            </a:pPr>
            <a:r>
              <a:rPr lang="en-US" sz="2400" dirty="0" smtClean="0"/>
              <a:t>You are ready to join a Meet Up, or offer your skills as a TA at workshops.</a:t>
            </a:r>
          </a:p>
          <a:p>
            <a:pPr marL="457200" indent="-457200">
              <a:spcBef>
                <a:spcPts val="1272"/>
              </a:spcBef>
              <a:buFont typeface="Arial"/>
              <a:buChar char="•"/>
            </a:pPr>
            <a:r>
              <a:rPr lang="en-US" sz="2800" dirty="0" smtClean="0"/>
              <a:t>Begin to learn about using JavaScript to add interactive elements to your site</a:t>
            </a:r>
          </a:p>
          <a:p>
            <a:pPr marL="457200" indent="-457200">
              <a:spcBef>
                <a:spcPts val="1272"/>
              </a:spcBef>
              <a:buFont typeface="Arial"/>
              <a:buChar char="•"/>
            </a:pPr>
            <a:r>
              <a:rPr lang="en-US" sz="2800" dirty="0" smtClean="0"/>
              <a:t>Learn more about Responsive Design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92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2807"/>
            <a:ext cx="8229600" cy="107102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Thank you!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660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Commons </a:t>
            </a:r>
            <a:r>
              <a:rPr lang="en-US" sz="2000" dirty="0" smtClean="0"/>
              <a:t>Attribution-</a:t>
            </a:r>
            <a:r>
              <a:rPr lang="en-US" sz="2000" dirty="0" err="1" smtClean="0"/>
              <a:t>NonCommercial</a:t>
            </a:r>
            <a:r>
              <a:rPr lang="en-US" sz="2000" dirty="0" smtClean="0"/>
              <a:t>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4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838" y="1306110"/>
            <a:ext cx="8432800" cy="3560154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Why do we want/need to separate content from formatting?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How does this also tie in to external/internal style sheets?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Understand that this is very powerful.  </a:t>
            </a:r>
            <a:r>
              <a:rPr lang="en-US" dirty="0"/>
              <a:t>See 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http://www.csszengarden.com/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8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Commons Attribution Non-Commercial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5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71" y="1783114"/>
            <a:ext cx="8535737" cy="1537285"/>
          </a:xfrm>
        </p:spPr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the best colors for your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9503"/>
            <a:ext cx="8229600" cy="334013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Color names (blue, red, yellow, etc.) work, but should be avoided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Hexadecimal is common convention</a:t>
            </a:r>
          </a:p>
          <a:p>
            <a:pPr marL="1200150" lvl="1" indent="-457200">
              <a:buFont typeface="Wingdings" charset="2"/>
              <a:buChar char="Ø"/>
            </a:pPr>
            <a:r>
              <a:rPr lang="en-US" dirty="0" smtClean="0"/>
              <a:t>#0000FF, #FF0000, #FFFF00 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rgb</a:t>
            </a:r>
            <a:endParaRPr lang="en-US" dirty="0" smtClean="0"/>
          </a:p>
          <a:p>
            <a:pPr marL="1200150" lvl="1" indent="-457200">
              <a:buFont typeface="Wingdings" charset="2"/>
              <a:buChar char="Ø"/>
            </a:pPr>
            <a:r>
              <a:rPr lang="en-US" dirty="0" smtClean="0"/>
              <a:t>(0, 0, 1), (1, 0, 0), (1, 1, 0)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rgba</a:t>
            </a:r>
            <a:endParaRPr lang="en-US" dirty="0"/>
          </a:p>
          <a:p>
            <a:pPr marL="1200150" lvl="1" indent="-457200">
              <a:buFont typeface="Wingdings" charset="2"/>
              <a:buChar char="Ø"/>
            </a:pPr>
            <a:r>
              <a:rPr lang="en-US" dirty="0" smtClean="0"/>
              <a:t>(0, 0, 1, .5)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16854" y="2901059"/>
            <a:ext cx="1066081" cy="89384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#0000FF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35984" y="2888804"/>
            <a:ext cx="1066081" cy="8938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#FF0000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92368" y="2888804"/>
            <a:ext cx="1066081" cy="89384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#FFFF00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14418" y="3920350"/>
            <a:ext cx="1944031" cy="893840"/>
          </a:xfrm>
          <a:prstGeom prst="rect">
            <a:avLst/>
          </a:prstGeom>
          <a:solidFill>
            <a:srgbClr val="0000FF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rgba</a:t>
            </a:r>
            <a:r>
              <a:rPr lang="en-US" dirty="0" smtClean="0"/>
              <a:t>(</a:t>
            </a:r>
            <a:r>
              <a:rPr lang="en-US" smtClean="0"/>
              <a:t>0, 0, 1</a:t>
            </a:r>
            <a:r>
              <a:rPr lang="en-US" dirty="0" smtClean="0"/>
              <a:t>, .5)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22511" y="3920350"/>
            <a:ext cx="1695023" cy="89384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rgb</a:t>
            </a:r>
            <a:r>
              <a:rPr lang="en-US" dirty="0" smtClean="0"/>
              <a:t>(0,0,1)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4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0766"/>
            <a:ext cx="8229600" cy="2702991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Appropriate use of color is critical to web accessibility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Many more people are visually impaired or color blind than are legally blind</a:t>
            </a:r>
          </a:p>
          <a:p>
            <a:pPr marL="457200" indent="-457200">
              <a:buFont typeface="Arial"/>
              <a:buChar char="•"/>
            </a:pPr>
            <a:endParaRPr lang="en-US" sz="2600" dirty="0"/>
          </a:p>
          <a:p>
            <a:pPr marL="457200" indent="-457200">
              <a:buFont typeface="Arial"/>
              <a:buChar char="•"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8404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color contrast?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0749"/>
            <a:ext cx="8229600" cy="2702991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spcBef>
                <a:spcPts val="2520"/>
              </a:spcBef>
              <a:buFont typeface="Arial"/>
              <a:buChar char="•"/>
            </a:pPr>
            <a:r>
              <a:rPr lang="en-US" dirty="0" smtClean="0"/>
              <a:t>You intuitively know when something has poor contrast</a:t>
            </a:r>
          </a:p>
          <a:p>
            <a:pPr marL="457200" indent="-457200">
              <a:spcBef>
                <a:spcPts val="2520"/>
              </a:spcBef>
              <a:buFont typeface="Arial"/>
              <a:buChar char="•"/>
            </a:pPr>
            <a:r>
              <a:rPr lang="en-US" dirty="0" smtClean="0"/>
              <a:t>There </a:t>
            </a:r>
            <a:r>
              <a:rPr lang="en-US" dirty="0"/>
              <a:t>are tools that quantify the contrast between text and its </a:t>
            </a:r>
            <a:r>
              <a:rPr lang="en-US" dirty="0" smtClean="0"/>
              <a:t>background</a:t>
            </a:r>
          </a:p>
          <a:p>
            <a:pPr marL="457200" indent="-457200">
              <a:spcBef>
                <a:spcPts val="2520"/>
              </a:spcBef>
              <a:buFont typeface="Arial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http</a:t>
            </a:r>
            <a:r>
              <a:rPr lang="en-US" dirty="0">
                <a:solidFill>
                  <a:srgbClr val="FFFF00"/>
                </a:solidFill>
              </a:rPr>
              <a:t>://wave.webaim.org</a:t>
            </a:r>
            <a:r>
              <a:rPr lang="en-US" dirty="0" smtClean="0">
                <a:solidFill>
                  <a:srgbClr val="FFFF00"/>
                </a:solidFill>
              </a:rPr>
              <a:t>/</a:t>
            </a:r>
          </a:p>
          <a:p>
            <a:pPr marL="457200" indent="-457200">
              <a:spcBef>
                <a:spcPts val="2520"/>
              </a:spcBef>
              <a:buFont typeface="Arial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http</a:t>
            </a:r>
            <a:r>
              <a:rPr lang="en-US" dirty="0">
                <a:solidFill>
                  <a:srgbClr val="FFFF00"/>
                </a:solidFill>
              </a:rPr>
              <a:t>://</a:t>
            </a:r>
            <a:r>
              <a:rPr lang="en-US" dirty="0" err="1">
                <a:solidFill>
                  <a:srgbClr val="FFFF00"/>
                </a:solidFill>
              </a:rPr>
              <a:t>webaim.org</a:t>
            </a:r>
            <a:r>
              <a:rPr lang="en-US" dirty="0">
                <a:solidFill>
                  <a:srgbClr val="FFFF00"/>
                </a:solidFill>
              </a:rPr>
              <a:t>/resources/</a:t>
            </a:r>
            <a:r>
              <a:rPr lang="en-US" dirty="0" err="1">
                <a:solidFill>
                  <a:srgbClr val="FFFF00"/>
                </a:solidFill>
              </a:rPr>
              <a:t>contrastchecker</a:t>
            </a:r>
            <a:r>
              <a:rPr lang="en-US" dirty="0">
                <a:solidFill>
                  <a:srgbClr val="FFFF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5149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Focus is on getting your feet wet: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What are the three common methods for styling your code?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How do these methods interact?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Basic styling of fonts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Introduction to placing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1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use color alone to convey meaning</a:t>
            </a:r>
            <a:endParaRPr lang="en-US" dirty="0"/>
          </a:p>
        </p:txBody>
      </p:sp>
      <p:pic>
        <p:nvPicPr>
          <p:cNvPr id="6" name="Content Placeholder 5" descr="color.jpg"/>
          <p:cNvPicPr>
            <a:picLocks noGrp="1" noChangeAspect="1"/>
          </p:cNvPicPr>
          <p:nvPr>
            <p:ph idx="1"/>
          </p:nvPr>
        </p:nvPicPr>
        <p:blipFill>
          <a:blip r:embed="rId2"/>
          <a:srcRect l="-7703" r="-7703"/>
          <a:stretch>
            <a:fillRect/>
          </a:stretch>
        </p:blipFill>
        <p:spPr>
          <a:xfrm>
            <a:off x="253999" y="1755076"/>
            <a:ext cx="8563897" cy="2812790"/>
          </a:xfrm>
        </p:spPr>
      </p:pic>
    </p:spTree>
    <p:extLst>
      <p:ext uri="{BB962C8B-B14F-4D97-AF65-F5344CB8AC3E}">
        <p14:creationId xmlns:p14="http://schemas.microsoft.com/office/powerpoint/2010/main" val="35297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in gray scale …</a:t>
            </a:r>
            <a:endParaRPr lang="en-US" dirty="0"/>
          </a:p>
        </p:txBody>
      </p:sp>
      <p:pic>
        <p:nvPicPr>
          <p:cNvPr id="6" name="Content Placeholder 5" descr="color.bw.jpg"/>
          <p:cNvPicPr>
            <a:picLocks noGrp="1" noChangeAspect="1"/>
          </p:cNvPicPr>
          <p:nvPr>
            <p:ph idx="1"/>
          </p:nvPr>
        </p:nvPicPr>
        <p:blipFill>
          <a:blip r:embed="rId2"/>
          <a:srcRect l="-7703" r="-7703"/>
          <a:stretch>
            <a:fillRect/>
          </a:stretch>
        </p:blipFill>
        <p:spPr>
          <a:xfrm>
            <a:off x="457200" y="1816925"/>
            <a:ext cx="8229600" cy="2702991"/>
          </a:xfrm>
        </p:spPr>
      </p:pic>
    </p:spTree>
    <p:extLst>
      <p:ext uri="{BB962C8B-B14F-4D97-AF65-F5344CB8AC3E}">
        <p14:creationId xmlns:p14="http://schemas.microsoft.com/office/powerpoint/2010/main" val="89414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7749"/>
            <a:ext cx="8229600" cy="2702991"/>
          </a:xfrm>
        </p:spPr>
        <p:txBody>
          <a:bodyPr/>
          <a:lstStyle/>
          <a:p>
            <a:pPr marL="457200" indent="-457200">
              <a:spcBef>
                <a:spcPts val="2568"/>
              </a:spcBef>
              <a:buFont typeface="Arial"/>
              <a:buChar char="•"/>
            </a:pPr>
            <a:r>
              <a:rPr lang="en-US" dirty="0" smtClean="0"/>
              <a:t>Use web safe colors and use an accepted convention</a:t>
            </a:r>
          </a:p>
          <a:p>
            <a:pPr marL="457200" indent="-457200">
              <a:spcBef>
                <a:spcPts val="2568"/>
              </a:spcBef>
              <a:buFont typeface="Arial"/>
              <a:buChar char="•"/>
            </a:pPr>
            <a:r>
              <a:rPr lang="en-US" dirty="0" smtClean="0"/>
              <a:t>Test your site using a contrast checker</a:t>
            </a:r>
          </a:p>
          <a:p>
            <a:pPr marL="457200" indent="-457200">
              <a:spcBef>
                <a:spcPts val="2568"/>
              </a:spcBef>
              <a:buFont typeface="Arial"/>
              <a:buChar char="•"/>
            </a:pPr>
            <a:r>
              <a:rPr lang="en-US" dirty="0" smtClean="0"/>
              <a:t>Avoid using color to convey meaning</a:t>
            </a:r>
          </a:p>
        </p:txBody>
      </p:sp>
    </p:spTree>
    <p:extLst>
      <p:ext uri="{BB962C8B-B14F-4D97-AF65-F5344CB8AC3E}">
        <p14:creationId xmlns:p14="http://schemas.microsoft.com/office/powerpoint/2010/main" val="415330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4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</a:t>
            </a:r>
            <a:r>
              <a:rPr lang="en-US" sz="2000"/>
              <a:t>under </a:t>
            </a:r>
            <a:r>
              <a:rPr lang="en-US" sz="2000" smtClean="0"/>
              <a:t>a </a:t>
            </a:r>
            <a:r>
              <a:rPr lang="en-US" sz="2000" dirty="0"/>
              <a:t>Creative Commons Attribution Non-Commercial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4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71" y="1820467"/>
            <a:ext cx="8535737" cy="1537285"/>
          </a:xfrm>
        </p:spPr>
        <p:txBody>
          <a:bodyPr/>
          <a:lstStyle/>
          <a:p>
            <a:r>
              <a:rPr lang="en-US" dirty="0" smtClean="0"/>
              <a:t>Styling Your 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Styling your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396"/>
            <a:ext cx="8229600" cy="270299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spcBef>
                <a:spcPts val="1368"/>
              </a:spcBef>
              <a:buFont typeface="Arial"/>
              <a:buChar char="•"/>
            </a:pPr>
            <a:r>
              <a:rPr lang="en-US" dirty="0" smtClean="0"/>
              <a:t>Many options for styling your text:</a:t>
            </a:r>
          </a:p>
          <a:p>
            <a:pPr marL="1200150" lvl="1" indent="-457200">
              <a:spcBef>
                <a:spcPts val="1368"/>
              </a:spcBef>
              <a:buFont typeface="Arial"/>
              <a:buChar char="•"/>
            </a:pPr>
            <a:r>
              <a:rPr lang="en-US" sz="3200" dirty="0" smtClean="0"/>
              <a:t>font (family, style, variant, size)</a:t>
            </a:r>
          </a:p>
          <a:p>
            <a:pPr marL="1200150" lvl="1" indent="-457200">
              <a:spcBef>
                <a:spcPts val="1368"/>
              </a:spcBef>
              <a:buFont typeface="Arial"/>
              <a:buChar char="•"/>
            </a:pPr>
            <a:r>
              <a:rPr lang="en-US" sz="3200" dirty="0" smtClean="0"/>
              <a:t>color and background</a:t>
            </a:r>
          </a:p>
          <a:p>
            <a:pPr marL="1200150" lvl="1" indent="-457200">
              <a:spcBef>
                <a:spcPts val="1368"/>
              </a:spcBef>
              <a:buFont typeface="Arial"/>
              <a:buChar char="•"/>
            </a:pPr>
            <a:r>
              <a:rPr lang="en-US" sz="3200" dirty="0" smtClean="0"/>
              <a:t>alignment</a:t>
            </a:r>
            <a:endParaRPr lang="en-US" sz="3200" dirty="0"/>
          </a:p>
          <a:p>
            <a:pPr marL="1200150" lvl="1" indent="-457200">
              <a:spcBef>
                <a:spcPts val="1368"/>
              </a:spcBef>
              <a:buFont typeface="Arial"/>
              <a:buChar char="•"/>
            </a:pPr>
            <a:r>
              <a:rPr lang="en-US" sz="3200" dirty="0" smtClean="0"/>
              <a:t>line-height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861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ont-family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9481"/>
            <a:ext cx="8229600" cy="2968236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872"/>
              </a:spcBef>
              <a:buFont typeface="Arial"/>
              <a:buChar char="•"/>
            </a:pPr>
            <a:r>
              <a:rPr lang="en-US" sz="2800" dirty="0" smtClean="0"/>
              <a:t>Font families are styles of text</a:t>
            </a:r>
          </a:p>
          <a:p>
            <a:pPr marL="457200" indent="-457200">
              <a:spcBef>
                <a:spcPts val="1872"/>
              </a:spcBef>
              <a:buFont typeface="Arial"/>
              <a:buChar char="•"/>
            </a:pPr>
            <a:r>
              <a:rPr lang="en-US" sz="2800" dirty="0" smtClean="0"/>
              <a:t>Examples:</a:t>
            </a:r>
          </a:p>
          <a:p>
            <a:pPr marL="1200150" lvl="1" indent="-457200">
              <a:spcBef>
                <a:spcPts val="1872"/>
              </a:spcBef>
              <a:buFont typeface="Arial"/>
              <a:buChar char="•"/>
            </a:pPr>
            <a:r>
              <a:rPr lang="en-US" sz="2800" b="0" dirty="0" smtClean="0">
                <a:latin typeface="Helvetica"/>
                <a:cs typeface="Helvetica"/>
              </a:rPr>
              <a:t>Helvetica</a:t>
            </a:r>
            <a:r>
              <a:rPr lang="en-US" sz="2800" b="0" dirty="0" smtClean="0"/>
              <a:t>, </a:t>
            </a:r>
            <a:r>
              <a:rPr lang="en-US" sz="2800" b="0" dirty="0" smtClean="0">
                <a:latin typeface="Courier"/>
                <a:cs typeface="Courier"/>
              </a:rPr>
              <a:t>Courier</a:t>
            </a:r>
            <a:r>
              <a:rPr lang="en-US" sz="2800" b="0" dirty="0" smtClean="0"/>
              <a:t>, “</a:t>
            </a:r>
            <a:r>
              <a:rPr lang="en-US" sz="2800" b="0" dirty="0" smtClean="0">
                <a:latin typeface="Courier New"/>
                <a:cs typeface="Courier New"/>
              </a:rPr>
              <a:t>Courier New</a:t>
            </a:r>
            <a:r>
              <a:rPr lang="en-US" sz="2800" b="0" dirty="0" smtClean="0"/>
              <a:t>”, “</a:t>
            </a:r>
            <a:r>
              <a:rPr lang="en-US" sz="2800" b="0" dirty="0" smtClean="0">
                <a:latin typeface="Comic Sans MS"/>
                <a:cs typeface="Comic Sans MS"/>
              </a:rPr>
              <a:t>Comic Sans MS</a:t>
            </a:r>
            <a:r>
              <a:rPr lang="en-US" sz="2800" b="0" dirty="0" smtClean="0"/>
              <a:t>”, </a:t>
            </a:r>
            <a:r>
              <a:rPr lang="en-US" sz="2800" b="0" dirty="0" smtClean="0">
                <a:latin typeface="Lucida Calligraphy"/>
                <a:cs typeface="Lucida Calligraphy"/>
              </a:rPr>
              <a:t>cursive</a:t>
            </a:r>
            <a:r>
              <a:rPr lang="en-US" sz="2800" b="0" dirty="0" smtClean="0"/>
              <a:t>, </a:t>
            </a:r>
            <a:r>
              <a:rPr lang="en-US" sz="2800" b="0" dirty="0" smtClean="0">
                <a:latin typeface="Verdana"/>
                <a:cs typeface="Verdana"/>
              </a:rPr>
              <a:t>Verdana</a:t>
            </a:r>
          </a:p>
        </p:txBody>
      </p:sp>
    </p:spTree>
    <p:extLst>
      <p:ext uri="{BB962C8B-B14F-4D97-AF65-F5344CB8AC3E}">
        <p14:creationId xmlns:p14="http://schemas.microsoft.com/office/powerpoint/2010/main" val="258071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font-family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07-27 at 10.07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77" y="3647410"/>
            <a:ext cx="5232221" cy="947212"/>
          </a:xfrm>
          <a:prstGeom prst="rect">
            <a:avLst/>
          </a:prstGeom>
        </p:spPr>
      </p:pic>
      <p:pic>
        <p:nvPicPr>
          <p:cNvPr id="5" name="Picture 4" descr="Screen Shot 2015-07-27 at 10.07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5340"/>
            <a:ext cx="6426200" cy="16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ont-family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4"/>
            <a:ext cx="8229600" cy="2702991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Not all font-families supported by all of the operating systems, so you can provide alternatives.</a:t>
            </a:r>
            <a:endParaRPr lang="en-US" dirty="0"/>
          </a:p>
        </p:txBody>
      </p:sp>
      <p:pic>
        <p:nvPicPr>
          <p:cNvPr id="5" name="Picture 4" descr="Screen Shot 2015-07-27 at 10.16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3489220"/>
            <a:ext cx="7569200" cy="12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ont-family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Some fonts are not as user-friendly, use sans-serif when possible.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150470" y="2655630"/>
            <a:ext cx="3618752" cy="193899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0" dirty="0" smtClean="0">
                <a:latin typeface="Times New Roman"/>
                <a:cs typeface="Times New Roman"/>
              </a:rPr>
              <a:t>Test</a:t>
            </a:r>
            <a:endParaRPr lang="en-US" sz="12000" dirty="0">
              <a:latin typeface="Times New Roman"/>
              <a:cs typeface="Times New Roman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61647" y="2670570"/>
            <a:ext cx="3774140" cy="186204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1" kern="1200">
                <a:solidFill>
                  <a:schemeClr val="bg1"/>
                </a:solidFill>
                <a:latin typeface="Gill Sans SemiBold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dirty="0" smtClean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lang="en-US" sz="115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3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Two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651952"/>
            <a:ext cx="8432800" cy="321098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The Box Model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Styling links and lists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Advanced Selectors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Browser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22847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4"/>
            <a:ext cx="8229600" cy="2702991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To expand beyond "web-safe" fonts use @font-face</a:t>
            </a:r>
          </a:p>
          <a:p>
            <a:endParaRPr lang="en-US" dirty="0"/>
          </a:p>
        </p:txBody>
      </p:sp>
      <p:pic>
        <p:nvPicPr>
          <p:cNvPr id="4" name="Picture 3" descr="Screen Shot 2015-07-27 at 11.21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1" y="2107982"/>
            <a:ext cx="5289178" cy="266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ont-style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739"/>
            <a:ext cx="8229600" cy="2702991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font-style: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 smtClean="0"/>
              <a:t>normal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 smtClean="0"/>
              <a:t>italic </a:t>
            </a:r>
          </a:p>
          <a:p>
            <a:pPr marL="1200150" lvl="1" indent="-457200">
              <a:buFont typeface="Arial"/>
              <a:buChar char="•"/>
            </a:pPr>
            <a:r>
              <a:rPr lang="en-US" sz="3200" dirty="0" smtClean="0"/>
              <a:t>oblique</a:t>
            </a:r>
          </a:p>
          <a:p>
            <a:pPr marL="1200150" lvl="1" indent="-457200">
              <a:buFont typeface="Arial"/>
              <a:buChar char="•"/>
            </a:pPr>
            <a:endParaRPr lang="en-US" sz="3200" dirty="0"/>
          </a:p>
        </p:txBody>
      </p:sp>
      <p:pic>
        <p:nvPicPr>
          <p:cNvPr id="4" name="Picture 3" descr="Screen Shot 2015-07-27 at 11.31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88" y="1503164"/>
            <a:ext cx="2789892" cy="32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6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ont-variant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4"/>
            <a:ext cx="8229600" cy="2702991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font-variant: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normal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small-caps</a:t>
            </a:r>
            <a:endParaRPr lang="en-US" sz="2800" dirty="0"/>
          </a:p>
        </p:txBody>
      </p:sp>
      <p:pic>
        <p:nvPicPr>
          <p:cNvPr id="4" name="Picture 3" descr="Screen Shot 2015-07-27 at 11.42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236" y="3687856"/>
            <a:ext cx="3397624" cy="469884"/>
          </a:xfrm>
          <a:prstGeom prst="rect">
            <a:avLst/>
          </a:prstGeom>
        </p:spPr>
      </p:pic>
      <p:pic>
        <p:nvPicPr>
          <p:cNvPr id="5" name="Picture 4" descr="Screen Shot 2015-07-27 at 11.42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997952"/>
            <a:ext cx="5035176" cy="17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font-size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83634"/>
            <a:ext cx="8514977" cy="2874604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 smtClean="0"/>
              <a:t>This is only the beginning of our discussion on sizes…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Options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xx-small, x-small, small, smaller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medium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larger, x-large, xx-large, larger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Use pixel </a:t>
            </a:r>
          </a:p>
          <a:p>
            <a:pPr marL="1200150" lvl="1" indent="-457200">
              <a:buFont typeface="Arial"/>
              <a:buChar char="•"/>
            </a:pPr>
            <a:r>
              <a:rPr lang="en-US" sz="2600" dirty="0" smtClean="0"/>
              <a:t>Use %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9473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olor and background-color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9926"/>
            <a:ext cx="8229600" cy="270299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The color attribute is the color of the foreground.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The background-color is the color of the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9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pic>
        <p:nvPicPr>
          <p:cNvPr id="4" name="Content Placeholder 3" descr="Screen Shot 2015-07-27 at 12.04.1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130"/>
          <a:stretch/>
        </p:blipFill>
        <p:spPr>
          <a:xfrm>
            <a:off x="457200" y="1494118"/>
            <a:ext cx="8229600" cy="1598706"/>
          </a:xfrm>
        </p:spPr>
      </p:pic>
      <p:pic>
        <p:nvPicPr>
          <p:cNvPr id="5" name="Picture 4" descr="Screen Shot 2015-07-27 at 12.0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06" y="3198159"/>
            <a:ext cx="6484471" cy="158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text-align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4"/>
            <a:ext cx="8229600" cy="270299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Aligning text is simple!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text-align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left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right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center</a:t>
            </a:r>
            <a:endParaRPr lang="en-US" sz="2800" dirty="0"/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justify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371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75210"/>
            <a:ext cx="8432800" cy="70184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5-07-27 at 12.2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0" y="557915"/>
            <a:ext cx="6134100" cy="1409700"/>
          </a:xfrm>
          <a:prstGeom prst="rect">
            <a:avLst/>
          </a:prstGeom>
        </p:spPr>
      </p:pic>
      <p:pic>
        <p:nvPicPr>
          <p:cNvPr id="7" name="Picture 6" descr="Screen Shot 2015-07-27 at 12.23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24" y="1262765"/>
            <a:ext cx="6121400" cy="1409700"/>
          </a:xfrm>
          <a:prstGeom prst="rect">
            <a:avLst/>
          </a:prstGeom>
        </p:spPr>
      </p:pic>
      <p:pic>
        <p:nvPicPr>
          <p:cNvPr id="9" name="Picture 8" descr="Screen Shot 2015-07-27 at 12.23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1613113"/>
            <a:ext cx="6108700" cy="1524000"/>
          </a:xfrm>
          <a:prstGeom prst="rect">
            <a:avLst/>
          </a:prstGeom>
        </p:spPr>
      </p:pic>
      <p:pic>
        <p:nvPicPr>
          <p:cNvPr id="11" name="Content Placeholder 10" descr="Screen Shot 2015-07-27 at 12.23.24 PM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340" b="-20340"/>
          <a:stretch>
            <a:fillRect/>
          </a:stretch>
        </p:blipFill>
        <p:spPr>
          <a:xfrm>
            <a:off x="1264024" y="1814336"/>
            <a:ext cx="6326094" cy="2077789"/>
          </a:xfrm>
        </p:spPr>
      </p:pic>
      <p:pic>
        <p:nvPicPr>
          <p:cNvPr id="12" name="Picture 11" descr="Screen Shot 2015-07-27 at 12.2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24" y="3623844"/>
            <a:ext cx="6326094" cy="14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line-height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4"/>
            <a:ext cx="8229600" cy="2702991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As you can guess, doesn’t affect font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Adjusts the space between the lines of text</a:t>
            </a:r>
            <a:endParaRPr lang="en-US" dirty="0"/>
          </a:p>
        </p:txBody>
      </p:sp>
      <p:pic>
        <p:nvPicPr>
          <p:cNvPr id="4" name="Picture 3" descr="Screen Shot 2015-07-27 at 11.51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03" y="2646083"/>
            <a:ext cx="3901888" cy="23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7513"/>
            <a:ext cx="8229600" cy="270299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The number of options for styling text can seem overwhelming.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Practice on toy problems!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Design larger projects on paper first!!!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14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Three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657717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Pseudo Classes and Elements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Transitions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Transforms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Positioning</a:t>
            </a:r>
          </a:p>
          <a:p>
            <a:pPr>
              <a:spcBef>
                <a:spcPts val="1968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4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4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</a:t>
            </a:r>
            <a:r>
              <a:rPr lang="en-US" sz="2000" dirty="0" smtClean="0"/>
              <a:t>a Creative </a:t>
            </a:r>
            <a:r>
              <a:rPr lang="en-US" sz="2000" dirty="0"/>
              <a:t>Commons Attribution Non-Commercial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4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Display and Visibility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2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is Key to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Every element is a box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Display affects the layout of neighboring elements 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36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839"/>
            <a:ext cx="8383718" cy="3564021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inline: sits next to other elements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takes up “just enough” width and height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block: forces line break</a:t>
            </a:r>
          </a:p>
          <a:p>
            <a:pPr marL="1200150" lvl="1" indent="-457200">
              <a:buFont typeface="Arial"/>
              <a:buChar char="•"/>
            </a:pPr>
            <a:r>
              <a:rPr lang="en-US" sz="3100" dirty="0" smtClean="0"/>
              <a:t>default: take up all horizontal width and “just enough” height</a:t>
            </a:r>
          </a:p>
          <a:p>
            <a:pPr marL="1200150" lvl="1" indent="-457200">
              <a:buFont typeface="Arial"/>
              <a:buChar char="•"/>
            </a:pPr>
            <a:r>
              <a:rPr lang="en-US" sz="3100" dirty="0" smtClean="0"/>
              <a:t>rules can set height and width</a:t>
            </a:r>
          </a:p>
          <a:p>
            <a:endParaRPr lang="en-US" dirty="0" smtClean="0"/>
          </a:p>
          <a:p>
            <a:pPr marL="1200150" lvl="1" indent="-457200">
              <a:buFont typeface="Arial"/>
              <a:buChar char="•"/>
            </a:pPr>
            <a:endParaRPr lang="en-US" dirty="0" smtClean="0"/>
          </a:p>
          <a:p>
            <a:pPr marL="1200150" lvl="1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79" y="1286586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inline-block:</a:t>
            </a:r>
          </a:p>
          <a:p>
            <a:pPr marL="1200150" lvl="1" indent="-457200">
              <a:buFont typeface="Arial"/>
              <a:buChar char="•"/>
            </a:pPr>
            <a:r>
              <a:rPr lang="en-US" sz="3400" dirty="0"/>
              <a:t>same as inline, but accepts height and width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none: removed from page</a:t>
            </a:r>
          </a:p>
          <a:p>
            <a:pPr marL="1200150" lvl="1" indent="-457200">
              <a:buFont typeface="Arial"/>
              <a:buChar char="•"/>
            </a:pPr>
            <a:r>
              <a:rPr lang="en-US" sz="3400" dirty="0"/>
              <a:t>Still in DOM, but not visual (</a:t>
            </a:r>
            <a:r>
              <a:rPr lang="en-US" sz="3400" dirty="0" smtClean="0"/>
              <a:t>even to  </a:t>
            </a:r>
            <a:r>
              <a:rPr lang="en-US" sz="3400" dirty="0"/>
              <a:t>SRs)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Complementary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87879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float</a:t>
            </a:r>
          </a:p>
          <a:p>
            <a:pPr marL="1200150" lvl="1" indent="-457200">
              <a:buFont typeface="Arial"/>
              <a:buChar char="•"/>
            </a:pPr>
            <a:r>
              <a:rPr lang="en-US" sz="2200" dirty="0" smtClean="0"/>
              <a:t>Reposition elements to the right or left. </a:t>
            </a:r>
          </a:p>
          <a:p>
            <a:pPr marL="1200150" lvl="1" indent="-457200">
              <a:buFont typeface="Arial"/>
              <a:buChar char="•"/>
            </a:pPr>
            <a:r>
              <a:rPr lang="en-US" sz="2200" dirty="0" smtClean="0"/>
              <a:t>Elements </a:t>
            </a:r>
            <a:r>
              <a:rPr lang="en-US" sz="2200" dirty="0"/>
              <a:t>are aware of one another and will not overlap.  </a:t>
            </a:r>
            <a:endParaRPr lang="en-US" sz="2200" dirty="0" smtClean="0"/>
          </a:p>
          <a:p>
            <a:pPr marL="1200150" lvl="1" indent="-457200">
              <a:buFont typeface="Arial"/>
              <a:buChar char="•"/>
            </a:pPr>
            <a:r>
              <a:rPr lang="en-US" sz="2200" dirty="0" smtClean="0"/>
              <a:t>Values: left, right</a:t>
            </a:r>
            <a:endParaRPr lang="en-US" sz="2200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clear</a:t>
            </a:r>
          </a:p>
          <a:p>
            <a:pPr marL="1200150" lvl="1" indent="-457200">
              <a:buFont typeface="Arial"/>
              <a:buChar char="•"/>
            </a:pPr>
            <a:r>
              <a:rPr lang="en-US" sz="2200" dirty="0" smtClean="0"/>
              <a:t>Used to keep floating elements away</a:t>
            </a:r>
          </a:p>
          <a:p>
            <a:pPr marL="1200150" lvl="1" indent="-457200">
              <a:buFont typeface="Arial"/>
              <a:buChar char="•"/>
            </a:pPr>
            <a:r>
              <a:rPr lang="en-US" sz="2200" dirty="0" smtClean="0"/>
              <a:t>Values: left, right, both</a:t>
            </a:r>
          </a:p>
        </p:txBody>
      </p:sp>
    </p:spTree>
    <p:extLst>
      <p:ext uri="{BB962C8B-B14F-4D97-AF65-F5344CB8AC3E}">
        <p14:creationId xmlns:p14="http://schemas.microsoft.com/office/powerpoint/2010/main" val="186130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388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227" y="625775"/>
            <a:ext cx="6965245" cy="901864"/>
          </a:xfrm>
        </p:spPr>
        <p:txBody>
          <a:bodyPr/>
          <a:lstStyle/>
          <a:p>
            <a:r>
              <a:rPr lang="en-US" dirty="0" smtClean="0"/>
              <a:t>Element 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47" y="1911334"/>
            <a:ext cx="8184686" cy="373382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472"/>
              </a:spcBef>
              <a:buFont typeface="Arial"/>
              <a:buChar char="•"/>
            </a:pPr>
            <a:r>
              <a:rPr lang="en-US" sz="2800" dirty="0" smtClean="0"/>
              <a:t>What happens when you set a height/width and the content doesn’t fit any longer?</a:t>
            </a:r>
          </a:p>
          <a:p>
            <a:pPr marL="457200" indent="-457200">
              <a:spcBef>
                <a:spcPts val="2472"/>
              </a:spcBef>
              <a:buFont typeface="Arial"/>
              <a:buChar char="•"/>
            </a:pPr>
            <a:r>
              <a:rPr lang="en-US" sz="2800" dirty="0" smtClean="0"/>
              <a:t>Use overflow to determine access</a:t>
            </a:r>
          </a:p>
        </p:txBody>
      </p:sp>
    </p:spTree>
    <p:extLst>
      <p:ext uri="{BB962C8B-B14F-4D97-AF65-F5344CB8AC3E}">
        <p14:creationId xmlns:p14="http://schemas.microsoft.com/office/powerpoint/2010/main" val="119585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403462"/>
            <a:ext cx="8432800" cy="3560154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spcBef>
                <a:spcPts val="1272"/>
              </a:spcBef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</a:rPr>
              <a:t>visible</a:t>
            </a:r>
            <a:r>
              <a:rPr lang="en-US" sz="3600" dirty="0"/>
              <a:t>: Can cause text to show up “on top” of other text</a:t>
            </a:r>
          </a:p>
          <a:p>
            <a:pPr marL="571500" indent="-571500">
              <a:spcBef>
                <a:spcPts val="1272"/>
              </a:spcBef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</a:rPr>
              <a:t>hidden</a:t>
            </a:r>
            <a:r>
              <a:rPr lang="en-US" sz="3600" dirty="0"/>
              <a:t>: </a:t>
            </a:r>
            <a:r>
              <a:rPr lang="en-US" sz="3600" dirty="0" smtClean="0"/>
              <a:t>Hides </a:t>
            </a:r>
            <a:r>
              <a:rPr lang="en-US" sz="3600" dirty="0"/>
              <a:t>anything that goes beyond bounding box</a:t>
            </a:r>
          </a:p>
          <a:p>
            <a:pPr lvl="1">
              <a:spcBef>
                <a:spcPts val="1272"/>
              </a:spcBef>
            </a:pPr>
            <a:r>
              <a:rPr lang="en-US" sz="2600" dirty="0"/>
              <a:t>This can cause problems since if the user increases font size, they may not be able to see content</a:t>
            </a:r>
          </a:p>
          <a:p>
            <a:pPr marL="571500" indent="-571500">
              <a:spcBef>
                <a:spcPts val="1272"/>
              </a:spcBef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</a:rPr>
              <a:t>scroll</a:t>
            </a:r>
            <a:r>
              <a:rPr lang="en-US" sz="3600" dirty="0"/>
              <a:t>: Gives horizontal and vertical scrollbars</a:t>
            </a:r>
          </a:p>
          <a:p>
            <a:pPr marL="571500" indent="-571500">
              <a:spcBef>
                <a:spcPts val="1272"/>
              </a:spcBef>
              <a:buFont typeface="Arial"/>
              <a:buChar char="•"/>
            </a:pPr>
            <a:r>
              <a:rPr lang="en-US" sz="3600" dirty="0">
                <a:solidFill>
                  <a:srgbClr val="FF6600"/>
                </a:solidFill>
              </a:rPr>
              <a:t>auto</a:t>
            </a:r>
            <a:r>
              <a:rPr lang="en-US" sz="3600" dirty="0"/>
              <a:t>: Adds scrollbars as </a:t>
            </a:r>
            <a:r>
              <a:rPr lang="en-US" sz="3600" dirty="0" smtClean="0"/>
              <a:t>needed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428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Four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654463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Samples, samples, samples</a:t>
            </a:r>
          </a:p>
          <a:p>
            <a:pPr marL="1200150" lvl="1" indent="-457200">
              <a:spcBef>
                <a:spcPts val="1968"/>
              </a:spcBef>
              <a:buFont typeface="Arial"/>
              <a:buChar char="•"/>
            </a:pPr>
            <a:r>
              <a:rPr lang="en-US" sz="3200" dirty="0" smtClean="0"/>
              <a:t>Styling a table</a:t>
            </a:r>
          </a:p>
          <a:p>
            <a:pPr marL="1200150" lvl="1" indent="-457200">
              <a:spcBef>
                <a:spcPts val="1968"/>
              </a:spcBef>
              <a:buFont typeface="Arial"/>
              <a:buChar char="•"/>
            </a:pPr>
            <a:r>
              <a:rPr lang="en-US" sz="3200" dirty="0" smtClean="0"/>
              <a:t>Styling a navigation menu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Working on Final Project</a:t>
            </a:r>
          </a:p>
        </p:txBody>
      </p:sp>
    </p:spTree>
    <p:extLst>
      <p:ext uri="{BB962C8B-B14F-4D97-AF65-F5344CB8AC3E}">
        <p14:creationId xmlns:p14="http://schemas.microsoft.com/office/powerpoint/2010/main" val="322857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Display </a:t>
            </a:r>
            <a:r>
              <a:rPr lang="en-US" dirty="0"/>
              <a:t>V</a:t>
            </a:r>
            <a:r>
              <a:rPr lang="en-US" dirty="0" smtClean="0"/>
              <a:t>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New display properties are available, but not always supported: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Table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Grid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err="1" smtClean="0"/>
              <a:t>Flexbox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2832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display:table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Sometimes you want to have table-like layout without using table structure, use </a:t>
            </a:r>
            <a:r>
              <a:rPr lang="en-US" dirty="0" err="1" smtClean="0">
                <a:solidFill>
                  <a:srgbClr val="FF6600"/>
                </a:solidFill>
              </a:rPr>
              <a:t>display:table</a:t>
            </a:r>
            <a:r>
              <a:rPr lang="en-US" dirty="0" smtClean="0"/>
              <a:t> along with </a:t>
            </a:r>
            <a:r>
              <a:rPr lang="en-US" dirty="0" err="1" smtClean="0">
                <a:solidFill>
                  <a:srgbClr val="FF6600"/>
                </a:solidFill>
              </a:rPr>
              <a:t>display:table-cell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for elements.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2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9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86587"/>
            <a:ext cx="8432800" cy="356015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Specifies whether or not element is visible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Options include: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visible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hidden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collapse (only for table elements)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Unlike </a:t>
            </a:r>
            <a:r>
              <a:rPr lang="en-US" dirty="0" err="1" smtClean="0"/>
              <a:t>display:none</a:t>
            </a:r>
            <a:r>
              <a:rPr lang="en-US" dirty="0" smtClean="0"/>
              <a:t> a hidden element is still part of the DOM and still takes up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28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2568"/>
              </a:spcBef>
              <a:buFont typeface="Arial"/>
              <a:buChar char="•"/>
            </a:pPr>
            <a:r>
              <a:rPr lang="en-US" dirty="0" smtClean="0"/>
              <a:t>Display is just one tool for positioning our elements on the page</a:t>
            </a:r>
          </a:p>
          <a:p>
            <a:pPr marL="457200" indent="-457200">
              <a:spcBef>
                <a:spcPts val="2568"/>
              </a:spcBef>
              <a:buFont typeface="Arial"/>
              <a:buChar char="•"/>
            </a:pPr>
            <a:r>
              <a:rPr lang="en-US" dirty="0" smtClean="0"/>
              <a:t>Early design will make the coding easier</a:t>
            </a:r>
          </a:p>
          <a:p>
            <a:pPr marL="457200" indent="-457200">
              <a:spcBef>
                <a:spcPts val="2568"/>
              </a:spcBef>
              <a:buFont typeface="Arial"/>
              <a:buChar char="•"/>
            </a:pPr>
            <a:r>
              <a:rPr lang="en-US" dirty="0" smtClean="0"/>
              <a:t>Utilize tools to see the different options</a:t>
            </a:r>
          </a:p>
          <a:p>
            <a:pPr>
              <a:spcBef>
                <a:spcPts val="2568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14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</a:t>
            </a:r>
            <a:r>
              <a:rPr lang="en-US" sz="2000"/>
              <a:t>Commons Attribution Non-Commercial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1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Homework 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Adding style with an external Style 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Create your own unique style sheet that will be used by three different html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203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91631"/>
            <a:ext cx="8485587" cy="2702991"/>
          </a:xfrm>
        </p:spPr>
        <p:txBody>
          <a:bodyPr>
            <a:normAutofit/>
          </a:bodyPr>
          <a:lstStyle/>
          <a:p>
            <a:r>
              <a:rPr lang="en-US" sz="2100" dirty="0" smtClean="0">
                <a:latin typeface="Helvetica"/>
                <a:cs typeface="Helvetica"/>
                <a:hlinkClick r:id="rId2"/>
              </a:rPr>
              <a:t>http://www.intro-webdesign.com/CSS/assignment-1/index.html</a:t>
            </a:r>
            <a:endParaRPr lang="en-US" sz="2100" dirty="0" smtClean="0">
              <a:latin typeface="Helvetica"/>
              <a:cs typeface="Helvetica"/>
            </a:endParaRPr>
          </a:p>
          <a:p>
            <a:endParaRPr lang="en-US" sz="2100" dirty="0" smtClean="0"/>
          </a:p>
          <a:p>
            <a:r>
              <a:rPr lang="en-US" sz="2100" dirty="0">
                <a:latin typeface="Helvetica"/>
                <a:cs typeface="Helvetica"/>
              </a:rPr>
              <a:t>http://</a:t>
            </a:r>
            <a:r>
              <a:rPr lang="en-US" sz="2100" dirty="0" err="1">
                <a:latin typeface="Helvetica"/>
                <a:cs typeface="Helvetica"/>
              </a:rPr>
              <a:t>www.intro-webdesign.com</a:t>
            </a:r>
            <a:r>
              <a:rPr lang="en-US" sz="2100" dirty="0">
                <a:latin typeface="Helvetica"/>
                <a:cs typeface="Helvetica"/>
              </a:rPr>
              <a:t>/CSS/assignment-1</a:t>
            </a:r>
            <a:r>
              <a:rPr lang="en-US" sz="2100" dirty="0" smtClean="0">
                <a:latin typeface="Helvetica"/>
                <a:cs typeface="Helvetica"/>
              </a:rPr>
              <a:t>/</a:t>
            </a:r>
            <a:r>
              <a:rPr lang="en-US" sz="2100" dirty="0" err="1" smtClean="0">
                <a:latin typeface="Helvetica"/>
                <a:cs typeface="Helvetica"/>
              </a:rPr>
              <a:t>teams.html</a:t>
            </a:r>
            <a:endParaRPr lang="en-US" sz="2100" dirty="0">
              <a:latin typeface="Helvetica"/>
              <a:cs typeface="Helvetica"/>
            </a:endParaRPr>
          </a:p>
          <a:p>
            <a:endParaRPr lang="en-US" sz="2100" dirty="0" smtClean="0"/>
          </a:p>
          <a:p>
            <a:r>
              <a:rPr lang="en-US" sz="2100" dirty="0">
                <a:latin typeface="Helvetica"/>
                <a:cs typeface="Helvetica"/>
              </a:rPr>
              <a:t>http://</a:t>
            </a:r>
            <a:r>
              <a:rPr lang="en-US" sz="2100" dirty="0" err="1">
                <a:latin typeface="Helvetica"/>
                <a:cs typeface="Helvetica"/>
              </a:rPr>
              <a:t>www.intro-webdesign.com</a:t>
            </a:r>
            <a:r>
              <a:rPr lang="en-US" sz="2100" dirty="0">
                <a:latin typeface="Helvetica"/>
                <a:cs typeface="Helvetica"/>
              </a:rPr>
              <a:t>/CSS/assignment-1</a:t>
            </a:r>
            <a:r>
              <a:rPr lang="en-US" sz="2100" dirty="0" smtClean="0">
                <a:latin typeface="Helvetica"/>
                <a:cs typeface="Helvetica"/>
              </a:rPr>
              <a:t>/</a:t>
            </a:r>
            <a:r>
              <a:rPr lang="en-US" sz="2100" dirty="0" err="1" smtClean="0">
                <a:latin typeface="Helvetica"/>
                <a:cs typeface="Helvetica"/>
              </a:rPr>
              <a:t>history.html</a:t>
            </a:r>
            <a:endParaRPr lang="en-US" sz="2100" dirty="0">
              <a:latin typeface="Helvetica"/>
              <a:cs typeface="Helvetica"/>
            </a:endParaRP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32328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class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This class is for those who are already familiar with HTML5.  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Who have persistence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</a:t>
            </a:r>
            <a:r>
              <a:rPr lang="en-US" dirty="0" smtClean="0"/>
              <a:t>ho are willing to do more than I do in these lectures.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0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>
                <a:latin typeface="Helvetica"/>
                <a:cs typeface="Helvetica"/>
                <a:hlinkClick r:id="rId2"/>
              </a:rPr>
              <a:t>http://www.intro-webdesign.com/CSS/assignment-1/</a:t>
            </a:r>
            <a:r>
              <a:rPr lang="en-US" sz="2100" dirty="0" smtClean="0">
                <a:latin typeface="Helvetica"/>
                <a:cs typeface="Helvetica"/>
                <a:hlinkClick r:id="rId2"/>
              </a:rPr>
              <a:t>index.jpg</a:t>
            </a:r>
            <a:endParaRPr lang="en-US" sz="2100" dirty="0" smtClean="0">
              <a:latin typeface="Helvetica"/>
              <a:cs typeface="Helvetica"/>
            </a:endParaRPr>
          </a:p>
          <a:p>
            <a:endParaRPr lang="en-US" sz="2100" dirty="0" smtClean="0">
              <a:latin typeface="Helvetica"/>
              <a:cs typeface="Helvetica"/>
            </a:endParaRPr>
          </a:p>
          <a:p>
            <a:r>
              <a:rPr lang="en-US" sz="2100" dirty="0">
                <a:latin typeface="Helvetica"/>
                <a:cs typeface="Helvetica"/>
              </a:rPr>
              <a:t>http://</a:t>
            </a:r>
            <a:r>
              <a:rPr lang="en-US" sz="2100" dirty="0" err="1">
                <a:latin typeface="Helvetica"/>
                <a:cs typeface="Helvetica"/>
              </a:rPr>
              <a:t>www.intro-webdesign.com</a:t>
            </a:r>
            <a:r>
              <a:rPr lang="en-US" sz="2100" dirty="0">
                <a:latin typeface="Helvetica"/>
                <a:cs typeface="Helvetica"/>
              </a:rPr>
              <a:t>/CSS/assignment-1</a:t>
            </a:r>
            <a:r>
              <a:rPr lang="en-US" sz="2100" dirty="0" smtClean="0">
                <a:latin typeface="Helvetica"/>
                <a:cs typeface="Helvetica"/>
              </a:rPr>
              <a:t>/</a:t>
            </a:r>
            <a:r>
              <a:rPr lang="en-US" sz="2100" dirty="0" err="1" smtClean="0">
                <a:latin typeface="Helvetica"/>
                <a:cs typeface="Helvetica"/>
              </a:rPr>
              <a:t>teams.jpg</a:t>
            </a:r>
            <a:endParaRPr lang="en-US" sz="2100" dirty="0">
              <a:latin typeface="Helvetica"/>
              <a:cs typeface="Helvetica"/>
            </a:endParaRPr>
          </a:p>
          <a:p>
            <a:endParaRPr lang="en-US" sz="2100" dirty="0" smtClean="0">
              <a:latin typeface="Helvetica"/>
              <a:cs typeface="Helvetica"/>
            </a:endParaRPr>
          </a:p>
          <a:p>
            <a:r>
              <a:rPr lang="en-US" sz="2100" dirty="0">
                <a:latin typeface="Helvetica"/>
                <a:cs typeface="Helvetica"/>
              </a:rPr>
              <a:t>http://</a:t>
            </a:r>
            <a:r>
              <a:rPr lang="en-US" sz="2100" dirty="0" err="1">
                <a:latin typeface="Helvetica"/>
                <a:cs typeface="Helvetica"/>
              </a:rPr>
              <a:t>www.intro-webdesign.com</a:t>
            </a:r>
            <a:r>
              <a:rPr lang="en-US" sz="2100" dirty="0">
                <a:latin typeface="Helvetica"/>
                <a:cs typeface="Helvetica"/>
              </a:rPr>
              <a:t>/CSS/assignment-1</a:t>
            </a:r>
            <a:r>
              <a:rPr lang="en-US" sz="2100" dirty="0" smtClean="0">
                <a:latin typeface="Helvetica"/>
                <a:cs typeface="Helvetica"/>
              </a:rPr>
              <a:t>/</a:t>
            </a:r>
            <a:r>
              <a:rPr lang="en-US" sz="2100" dirty="0" err="1" smtClean="0">
                <a:latin typeface="Helvetica"/>
                <a:cs typeface="Helvetica"/>
              </a:rPr>
              <a:t>history.jpg</a:t>
            </a:r>
            <a:endParaRPr lang="en-US" sz="2100" dirty="0">
              <a:latin typeface="Helvetica"/>
              <a:cs typeface="Helvetica"/>
            </a:endParaRPr>
          </a:p>
          <a:p>
            <a:endParaRPr lang="en-US" sz="2100" dirty="0">
              <a:latin typeface="Helvetica"/>
              <a:cs typeface="Helvetica"/>
            </a:endParaRPr>
          </a:p>
          <a:p>
            <a:endParaRPr lang="en-US" sz="21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92986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must leave the HTML 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style sheet that updates: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header, headings, section, links and images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40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0147"/>
            <a:ext cx="8229600" cy="2702991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Change background color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528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dirty="0" smtClean="0">
                <a:latin typeface="Helvetica"/>
                <a:cs typeface="Helvetica"/>
              </a:rPr>
              <a:t>1</a:t>
            </a:r>
            <a:r>
              <a:rPr lang="en-US" dirty="0" smtClean="0"/>
              <a:t> and h2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0146"/>
            <a:ext cx="8229600" cy="3257343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Change the font color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Make sure the heading is displayed in all capital letters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For just h</a:t>
            </a:r>
            <a:r>
              <a:rPr lang="en-US" dirty="0" smtClean="0">
                <a:latin typeface="Helvetica"/>
                <a:cs typeface="Helvetica"/>
              </a:rPr>
              <a:t>1</a:t>
            </a:r>
            <a:r>
              <a:rPr lang="en-US" dirty="0" smtClean="0"/>
              <a:t>:</a:t>
            </a:r>
          </a:p>
          <a:p>
            <a:pPr marL="1200150" lvl="1" indent="-457200">
              <a:spcBef>
                <a:spcPts val="1968"/>
              </a:spcBef>
              <a:buFont typeface="Arial"/>
              <a:buChar char="•"/>
            </a:pPr>
            <a:r>
              <a:rPr lang="en-US" sz="2400" dirty="0" smtClean="0"/>
              <a:t>Center the text</a:t>
            </a:r>
          </a:p>
          <a:p>
            <a:pPr>
              <a:spcBef>
                <a:spcPts val="1968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846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0146"/>
            <a:ext cx="8229600" cy="2702991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Change the background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648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0147"/>
            <a:ext cx="8229600" cy="2702991"/>
          </a:xfrm>
        </p:spPr>
        <p:txBody>
          <a:bodyPr/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Change the background color 				 and font color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Center the text (subtle change)</a:t>
            </a:r>
          </a:p>
          <a:p>
            <a:pPr>
              <a:spcBef>
                <a:spcPts val="1968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1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0146"/>
            <a:ext cx="8229600" cy="2702991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Since we haven’t talked yet about the best way to get those images where we want them, just use CSS3 to remove them from the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88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29" y="1120111"/>
            <a:ext cx="3085057" cy="347927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 descr="Macintosh HD:Users:collemc:Desktop:Screen Shot 2015-10-07 at 2.01.58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1" y="1197055"/>
            <a:ext cx="3085057" cy="33209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59287" y="535335"/>
            <a:ext cx="19460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6600"/>
                </a:solidFill>
                <a:latin typeface="Gill Sans SemiBold"/>
                <a:cs typeface="Gill Sans SemiBold"/>
              </a:rPr>
              <a:t>BEFORE</a:t>
            </a:r>
            <a:endParaRPr lang="en-US" sz="3200" dirty="0">
              <a:solidFill>
                <a:srgbClr val="FF6600"/>
              </a:solidFill>
              <a:latin typeface="Gill Sans SemiBold"/>
              <a:cs typeface="Gill Sans Semi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29175" y="526688"/>
            <a:ext cx="19460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6600"/>
                </a:solidFill>
                <a:latin typeface="Gill Sans SemiBold"/>
                <a:cs typeface="Gill Sans SemiBold"/>
              </a:rPr>
              <a:t>AFTER</a:t>
            </a:r>
            <a:endParaRPr lang="en-US" sz="3200" dirty="0">
              <a:solidFill>
                <a:srgbClr val="FF6600"/>
              </a:solidFill>
              <a:latin typeface="Gill Sans SemiBold"/>
              <a:cs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484172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0146"/>
            <a:ext cx="8229600" cy="270299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Grades will be based on level of completion, not aesthetics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Proper standards do apply</a:t>
            </a:r>
          </a:p>
          <a:p>
            <a:pPr marL="457200" indent="-457200">
              <a:spcBef>
                <a:spcPts val="1968"/>
              </a:spcBef>
              <a:buFont typeface="Arial"/>
              <a:buChar char="•"/>
            </a:pPr>
            <a:r>
              <a:rPr lang="en-US" dirty="0" smtClean="0"/>
              <a:t>Only style the listed elements, otherwise it makes it harder to 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8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4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Commons </a:t>
            </a:r>
            <a:r>
              <a:rPr lang="en-US" sz="2000" dirty="0" smtClean="0"/>
              <a:t>Attribution Non</a:t>
            </a:r>
            <a:r>
              <a:rPr lang="en-US" sz="2000" smtClean="0"/>
              <a:t>-Commercial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4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Ph.D. in Computer Science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Two decades of teaching experience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Emphasis on education for those who running around classrooms while helping students debug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Sizing your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9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 and 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33748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dirty="0" smtClean="0"/>
              <a:t>The default width of inline elements is the content 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dirty="0" smtClean="0"/>
              <a:t>Elements that are not inline can take width and height properties – we saw this in the Display lecture.</a:t>
            </a:r>
          </a:p>
        </p:txBody>
      </p:sp>
    </p:spTree>
    <p:extLst>
      <p:ext uri="{BB962C8B-B14F-4D97-AF65-F5344CB8AC3E}">
        <p14:creationId xmlns:p14="http://schemas.microsoft.com/office/powerpoint/2010/main" val="378425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274551"/>
            <a:ext cx="8229600" cy="2702991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Any element can have a border around it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border property specifies </a:t>
            </a:r>
            <a:r>
              <a:rPr lang="en-US" sz="2800" i="1" dirty="0" smtClean="0"/>
              <a:t>style</a:t>
            </a:r>
            <a:r>
              <a:rPr lang="en-US" sz="2800" dirty="0" smtClean="0"/>
              <a:t>, </a:t>
            </a:r>
            <a:r>
              <a:rPr lang="en-US" sz="2800" i="1" dirty="0" smtClean="0"/>
              <a:t>width</a:t>
            </a:r>
            <a:r>
              <a:rPr lang="en-US" sz="2800" dirty="0" smtClean="0"/>
              <a:t>, and </a:t>
            </a:r>
            <a:r>
              <a:rPr lang="en-US" sz="2800" i="1" dirty="0" smtClean="0"/>
              <a:t>color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The border style MUST be specified</a:t>
            </a:r>
          </a:p>
          <a:p>
            <a:endParaRPr lang="en-US" sz="2800" dirty="0" smtClean="0"/>
          </a:p>
          <a:p>
            <a:pPr marL="457200" indent="-457200">
              <a:buFont typeface="Arial"/>
              <a:buChar char="•"/>
            </a:pPr>
            <a:endParaRPr lang="en-US" sz="2800" dirty="0"/>
          </a:p>
        </p:txBody>
      </p:sp>
      <p:pic>
        <p:nvPicPr>
          <p:cNvPr id="5" name="Picture 4" descr="Screen Shot 2015-07-28 at 1.43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031437"/>
            <a:ext cx="79883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2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order-style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216979"/>
            <a:ext cx="8432800" cy="337764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none, dotted, dashed, solid, double, groove, ridge, inset, outset, hidden</a:t>
            </a:r>
            <a:endParaRPr lang="en-US" dirty="0"/>
          </a:p>
        </p:txBody>
      </p:sp>
      <p:pic>
        <p:nvPicPr>
          <p:cNvPr id="6" name="Picture 5" descr="Screen Shot 2015-07-28 at 12.28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4" y="2461375"/>
            <a:ext cx="7518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and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33748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Width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Set in pixels or </a:t>
            </a:r>
            <a:r>
              <a:rPr lang="en-US" sz="2800" i="1" dirty="0" smtClean="0"/>
              <a:t>thin</a:t>
            </a:r>
            <a:r>
              <a:rPr lang="en-US" sz="2800" dirty="0" smtClean="0"/>
              <a:t>, </a:t>
            </a:r>
            <a:r>
              <a:rPr lang="en-US" sz="2800" i="1" dirty="0" smtClean="0"/>
              <a:t>medium</a:t>
            </a:r>
            <a:r>
              <a:rPr lang="en-US" sz="2800" dirty="0" smtClean="0"/>
              <a:t>, or </a:t>
            </a:r>
            <a:r>
              <a:rPr lang="en-US" sz="2800" i="1" dirty="0" smtClean="0"/>
              <a:t>large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Color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Name  - “blue”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RGB – </a:t>
            </a:r>
            <a:r>
              <a:rPr lang="en-US" sz="2400" dirty="0" err="1" smtClean="0"/>
              <a:t>rgb</a:t>
            </a:r>
            <a:r>
              <a:rPr lang="en-US" sz="2400" dirty="0" smtClean="0"/>
              <a:t>(0,0,255)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hex - #0000FF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transparent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368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Individual </a:t>
            </a:r>
            <a:r>
              <a:rPr lang="en-US" dirty="0"/>
              <a:t>S</a:t>
            </a:r>
            <a:r>
              <a:rPr lang="en-US" dirty="0" smtClean="0"/>
              <a:t>ides</a:t>
            </a:r>
            <a:endParaRPr lang="en-US" dirty="0"/>
          </a:p>
        </p:txBody>
      </p:sp>
      <p:pic>
        <p:nvPicPr>
          <p:cNvPr id="5" name="Content Placeholder 4" descr="Screen Shot 2015-09-12 at 4.52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547" b="-19547"/>
          <a:stretch>
            <a:fillRect/>
          </a:stretch>
        </p:blipFill>
        <p:spPr>
          <a:xfrm>
            <a:off x="5937808" y="1429696"/>
            <a:ext cx="1754188" cy="739775"/>
          </a:xfrm>
        </p:spPr>
      </p:pic>
      <p:pic>
        <p:nvPicPr>
          <p:cNvPr id="6" name="Picture 5" descr="Screen Shot 2015-09-12 at 4.54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8" y="3979419"/>
            <a:ext cx="4602530" cy="558732"/>
          </a:xfrm>
          <a:prstGeom prst="rect">
            <a:avLst/>
          </a:prstGeom>
        </p:spPr>
      </p:pic>
      <p:pic>
        <p:nvPicPr>
          <p:cNvPr id="7" name="Picture 6" descr="Screen Shot 2015-09-12 at 4.54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08" y="3909292"/>
            <a:ext cx="1888774" cy="769140"/>
          </a:xfrm>
          <a:prstGeom prst="rect">
            <a:avLst/>
          </a:prstGeom>
        </p:spPr>
      </p:pic>
      <p:pic>
        <p:nvPicPr>
          <p:cNvPr id="8" name="Picture 7" descr="Screen Shot 2015-09-12 at 4.54.1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4" y="3026687"/>
            <a:ext cx="4396284" cy="596082"/>
          </a:xfrm>
          <a:prstGeom prst="rect">
            <a:avLst/>
          </a:prstGeom>
        </p:spPr>
      </p:pic>
      <p:pic>
        <p:nvPicPr>
          <p:cNvPr id="9" name="Picture 8" descr="Screen Shot 2015-09-12 at 4.53.5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08" y="2948772"/>
            <a:ext cx="1888774" cy="755509"/>
          </a:xfrm>
          <a:prstGeom prst="rect">
            <a:avLst/>
          </a:prstGeom>
        </p:spPr>
      </p:pic>
      <p:pic>
        <p:nvPicPr>
          <p:cNvPr id="10" name="Picture 9" descr="Screen Shot 2015-09-12 at 4.53.3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04" y="2300522"/>
            <a:ext cx="4120574" cy="459770"/>
          </a:xfrm>
          <a:prstGeom prst="rect">
            <a:avLst/>
          </a:prstGeom>
        </p:spPr>
      </p:pic>
      <p:pic>
        <p:nvPicPr>
          <p:cNvPr id="11" name="Picture 10" descr="Screen Shot 2015-09-12 at 4.53.09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08" y="2234164"/>
            <a:ext cx="1888774" cy="588462"/>
          </a:xfrm>
          <a:prstGeom prst="rect">
            <a:avLst/>
          </a:prstGeom>
        </p:spPr>
      </p:pic>
      <p:pic>
        <p:nvPicPr>
          <p:cNvPr id="12" name="Picture 11" descr="Screen Shot 2015-09-12 at 4.52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46" y="1508186"/>
            <a:ext cx="3419332" cy="5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argin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87000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Margin is additional space </a:t>
            </a:r>
            <a:r>
              <a:rPr lang="en-US" b="0" i="1" u="sng" dirty="0" smtClean="0"/>
              <a:t>outside</a:t>
            </a:r>
            <a:r>
              <a:rPr lang="en-US" dirty="0" smtClean="0"/>
              <a:t> your border – between you and neighbor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Positive margin 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element moves right/down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Negative margin 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element moves left/upward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17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86997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Padding is additional space </a:t>
            </a:r>
            <a:r>
              <a:rPr lang="en-US" b="0" i="1" u="sng" dirty="0" smtClean="0"/>
              <a:t>between</a:t>
            </a:r>
            <a:r>
              <a:rPr lang="en-US" dirty="0" smtClean="0"/>
              <a:t> the element and its border.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Positive padding 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 smtClean="0"/>
              <a:t>border moves outward from element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Negative padding 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 smtClean="0"/>
              <a:t>border moves over the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87" y="631905"/>
            <a:ext cx="8432800" cy="701843"/>
          </a:xfrm>
        </p:spPr>
        <p:txBody>
          <a:bodyPr/>
          <a:lstStyle/>
          <a:p>
            <a:r>
              <a:rPr lang="en-US" dirty="0" smtClean="0"/>
              <a:t>Margin and Padding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36260"/>
            <a:ext cx="8432800" cy="356015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spcBef>
                <a:spcPts val="2568"/>
              </a:spcBef>
              <a:buFont typeface="Arial"/>
              <a:buChar char="•"/>
            </a:pPr>
            <a:r>
              <a:rPr lang="en-US" dirty="0" smtClean="0"/>
              <a:t>Neither takes a color (transparent)</a:t>
            </a:r>
          </a:p>
          <a:p>
            <a:pPr marL="457200" indent="-457200">
              <a:lnSpc>
                <a:spcPct val="120000"/>
              </a:lnSpc>
              <a:spcBef>
                <a:spcPts val="2568"/>
              </a:spcBef>
              <a:buFont typeface="Arial"/>
              <a:buChar char="•"/>
            </a:pPr>
            <a:r>
              <a:rPr lang="en-US" dirty="0" smtClean="0"/>
              <a:t>Can also be defined in 1 - 4 values like border</a:t>
            </a:r>
          </a:p>
          <a:p>
            <a:pPr>
              <a:spcBef>
                <a:spcPts val="2568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7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57204" y="659475"/>
            <a:ext cx="8009875" cy="3802782"/>
            <a:chOff x="113405" y="3169067"/>
            <a:chExt cx="6168117" cy="2711203"/>
          </a:xfrm>
        </p:grpSpPr>
        <p:sp>
          <p:nvSpPr>
            <p:cNvPr id="4" name="Rectangle 3"/>
            <p:cNvSpPr/>
            <p:nvPr/>
          </p:nvSpPr>
          <p:spPr>
            <a:xfrm>
              <a:off x="3152419" y="4400007"/>
              <a:ext cx="2641499" cy="148026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Gill Sans SemiBold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560010" y="4677149"/>
              <a:ext cx="1968747" cy="908275"/>
            </a:xfrm>
            <a:prstGeom prst="rect">
              <a:avLst/>
            </a:prstGeom>
            <a:solidFill>
              <a:srgbClr val="FFFF00"/>
            </a:solidFill>
            <a:ln w="730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Gill Sans SemiBold"/>
                </a:rPr>
                <a:t>Here is my text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846249" y="5125781"/>
              <a:ext cx="578322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13405" y="4682455"/>
              <a:ext cx="2923016" cy="1040647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prstClr val="black"/>
                  </a:solidFill>
                  <a:latin typeface="Gill Sans SemiBold"/>
                </a:rPr>
                <a:t>margin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SemiBold"/>
                </a:rPr>
                <a:t>The space between the edge of the screen and the element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846249" y="3169067"/>
              <a:ext cx="3435273" cy="105063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prstClr val="black"/>
                  </a:solidFill>
                  <a:latin typeface="Gill Sans SemiBold"/>
                </a:rPr>
                <a:t>padding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SemiBold"/>
                </a:rPr>
                <a:t>The empty space between the start of the element and the start of the text</a:t>
              </a:r>
            </a:p>
          </p:txBody>
        </p:sp>
        <p:cxnSp>
          <p:nvCxnSpPr>
            <p:cNvPr id="16" name="Straight Arrow Connector 15"/>
            <p:cNvCxnSpPr>
              <a:stCxn id="9" idx="2"/>
            </p:cNvCxnSpPr>
            <p:nvPr/>
          </p:nvCxnSpPr>
          <p:spPr>
            <a:xfrm>
              <a:off x="4563886" y="4219704"/>
              <a:ext cx="4" cy="71932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815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Weekly quizzes – short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Weekly peer-graded assignments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Demonstrate general capabilities to code what we have learn.  Every student will have the same html, but will create a unique look.</a:t>
            </a:r>
          </a:p>
        </p:txBody>
      </p:sp>
    </p:spTree>
    <p:extLst>
      <p:ext uri="{BB962C8B-B14F-4D97-AF65-F5344CB8AC3E}">
        <p14:creationId xmlns:p14="http://schemas.microsoft.com/office/powerpoint/2010/main" val="27544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832" y="1383636"/>
            <a:ext cx="8139968" cy="2990435"/>
            <a:chOff x="3152419" y="4400007"/>
            <a:chExt cx="2641499" cy="1480263"/>
          </a:xfrm>
        </p:grpSpPr>
        <p:sp>
          <p:nvSpPr>
            <p:cNvPr id="4" name="Rectangle 3"/>
            <p:cNvSpPr/>
            <p:nvPr/>
          </p:nvSpPr>
          <p:spPr>
            <a:xfrm>
              <a:off x="3152419" y="4400007"/>
              <a:ext cx="2641499" cy="1480263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dirty="0">
                <a:solidFill>
                  <a:prstClr val="white"/>
                </a:solidFill>
                <a:latin typeface="Gill Sans SemiBold"/>
              </a:endParaRPr>
            </a:p>
            <a:p>
              <a:pPr algn="ctr"/>
              <a:endParaRPr lang="en-US" dirty="0">
                <a:solidFill>
                  <a:prstClr val="white"/>
                </a:solidFill>
                <a:latin typeface="Gill Sans SemiBold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388546" y="4579844"/>
              <a:ext cx="2140212" cy="908275"/>
            </a:xfrm>
            <a:prstGeom prst="rect">
              <a:avLst/>
            </a:prstGeom>
            <a:solidFill>
              <a:srgbClr val="FFFF00"/>
            </a:solidFill>
            <a:ln w="190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Gill Sans SemiBold"/>
                </a:rPr>
                <a:t>Here is my text</a:t>
              </a:r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5286" y="588293"/>
            <a:ext cx="8432800" cy="701843"/>
          </a:xfrm>
        </p:spPr>
        <p:txBody>
          <a:bodyPr/>
          <a:lstStyle/>
          <a:p>
            <a:r>
              <a:rPr lang="en-US" dirty="0" smtClean="0"/>
              <a:t>Additive Height and Width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9910" y="2751434"/>
            <a:ext cx="694564" cy="11161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92236" y="2727461"/>
            <a:ext cx="694564" cy="11161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86786" y="4459174"/>
            <a:ext cx="1271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Gill Sans SemiBold"/>
              </a:rPr>
              <a:t>margin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804723" y="3897861"/>
            <a:ext cx="3333911" cy="0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422466" y="2127787"/>
            <a:ext cx="1382257" cy="0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38630" y="2127787"/>
            <a:ext cx="1587576" cy="0"/>
          </a:xfrm>
          <a:prstGeom prst="straightConnector1">
            <a:avLst/>
          </a:prstGeom>
          <a:ln w="63500">
            <a:prstDash val="lgDash"/>
            <a:round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84102" y="4459174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Gill Sans SemiBold"/>
              </a:rPr>
              <a:t> + border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328102" y="4459174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Gill Sans SemiBold"/>
              </a:rPr>
              <a:t>+ padding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68044" y="4459174"/>
            <a:ext cx="1377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Gill Sans SemiBold"/>
              </a:rPr>
              <a:t>+ width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20327" y="4446673"/>
            <a:ext cx="2505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Gill Sans SemiBold"/>
              </a:rPr>
              <a:t>=  actual width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274474" y="1746942"/>
            <a:ext cx="6595216" cy="1834902"/>
          </a:xfrm>
          <a:prstGeom prst="rect">
            <a:avLst/>
          </a:prstGeom>
          <a:solidFill>
            <a:srgbClr val="FFFF00"/>
          </a:solidFill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Gill Sans SemiBold"/>
              </a:rPr>
              <a:t>Here is my text</a:t>
            </a:r>
          </a:p>
        </p:txBody>
      </p:sp>
    </p:spTree>
    <p:extLst>
      <p:ext uri="{BB962C8B-B14F-4D97-AF65-F5344CB8AC3E}">
        <p14:creationId xmlns:p14="http://schemas.microsoft.com/office/powerpoint/2010/main" val="30845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32" grpId="0"/>
      <p:bldP spid="33" grpId="0"/>
      <p:bldP spid="34" grpId="0"/>
      <p:bldP spid="3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width and height?</a:t>
            </a:r>
            <a:endParaRPr lang="en-US" dirty="0"/>
          </a:p>
        </p:txBody>
      </p:sp>
      <p:pic>
        <p:nvPicPr>
          <p:cNvPr id="10" name="Content Placeholder 9" descr="Screen Shot 2015-07-28 at 1.29.50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6" r="388"/>
          <a:stretch/>
        </p:blipFill>
        <p:spPr>
          <a:xfrm>
            <a:off x="779124" y="1337673"/>
            <a:ext cx="7279715" cy="3507838"/>
          </a:xfrm>
        </p:spPr>
      </p:pic>
      <p:sp>
        <p:nvSpPr>
          <p:cNvPr id="11" name="TextBox 10"/>
          <p:cNvSpPr txBox="1"/>
          <p:nvPr/>
        </p:nvSpPr>
        <p:spPr>
          <a:xfrm>
            <a:off x="5173653" y="1734717"/>
            <a:ext cx="3203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Gill Sans SemiBold"/>
              </a:rPr>
              <a:t>width = 132px</a:t>
            </a:r>
            <a:r>
              <a:rPr lang="en-US" sz="3600" dirty="0">
                <a:solidFill>
                  <a:prstClr val="black"/>
                </a:solidFill>
                <a:latin typeface="Gill Sans SemiBold"/>
              </a:rPr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73653" y="2445261"/>
            <a:ext cx="2511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Gill Sans SemiBold"/>
              </a:rPr>
              <a:t>height = 82</a:t>
            </a:r>
            <a:r>
              <a:rPr lang="en-US" dirty="0">
                <a:solidFill>
                  <a:prstClr val="black"/>
                </a:solidFill>
                <a:latin typeface="Gill Sans SemiBol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950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Centering an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441244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To horizontally center an element use:</a:t>
            </a:r>
          </a:p>
          <a:p>
            <a:pPr lvl="1"/>
            <a:r>
              <a:rPr lang="en-US" sz="2400" dirty="0"/>
              <a:t>margin: 0 auto;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But…</a:t>
            </a:r>
          </a:p>
          <a:p>
            <a:pPr lvl="1"/>
            <a:r>
              <a:rPr lang="en-US" sz="2400" dirty="0"/>
              <a:t>The element must display: block</a:t>
            </a:r>
          </a:p>
          <a:p>
            <a:pPr lvl="1"/>
            <a:r>
              <a:rPr lang="en-US" sz="2400" dirty="0"/>
              <a:t>The element must not float</a:t>
            </a:r>
          </a:p>
          <a:p>
            <a:pPr lvl="1">
              <a:buClr>
                <a:schemeClr val="bg1"/>
              </a:buClr>
            </a:pPr>
            <a:r>
              <a:rPr lang="en-US" sz="2400" b="0" i="1" dirty="0">
                <a:solidFill>
                  <a:srgbClr val="FF6600"/>
                </a:solidFill>
              </a:rPr>
              <a:t>The element must not have a fixed or absolute position</a:t>
            </a:r>
          </a:p>
          <a:p>
            <a:pPr lvl="1"/>
            <a:r>
              <a:rPr lang="en-US" sz="2400" dirty="0"/>
              <a:t>The element must have a width that is not </a:t>
            </a:r>
            <a:r>
              <a:rPr lang="en-US" sz="2400" dirty="0" smtClean="0"/>
              <a:t>auto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60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435340"/>
            <a:ext cx="8229600" cy="2702991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box-sizing takes some of the “math” out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Options: 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content-box: default additive</a:t>
            </a:r>
          </a:p>
          <a:p>
            <a:pPr marL="1200150" lvl="1" indent="-457200">
              <a:buFont typeface="Arial"/>
              <a:buChar char="•"/>
            </a:pPr>
            <a:r>
              <a:rPr lang="en-US" sz="2800" dirty="0" smtClean="0"/>
              <a:t>border-box: width takes content, padding, and border into consideration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98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48225"/>
            <a:ext cx="8187469" cy="356015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Absolute – set to a specific size</a:t>
            </a:r>
          </a:p>
          <a:p>
            <a:pPr marL="1200150" lvl="1" indent="-457200"/>
            <a:r>
              <a:rPr lang="en-US" sz="2600" dirty="0" err="1" smtClean="0"/>
              <a:t>px</a:t>
            </a:r>
            <a:r>
              <a:rPr lang="en-US" sz="2600" dirty="0"/>
              <a:t>,</a:t>
            </a:r>
            <a:r>
              <a:rPr lang="en-US" sz="2600" dirty="0" smtClean="0"/>
              <a:t> mm, cm, </a:t>
            </a:r>
            <a:r>
              <a:rPr lang="en-US" sz="2600" dirty="0" err="1" smtClean="0"/>
              <a:t>pt</a:t>
            </a:r>
            <a:r>
              <a:rPr lang="en-US" sz="2600" dirty="0" smtClean="0"/>
              <a:t>, ….</a:t>
            </a:r>
            <a:endParaRPr lang="en-US" sz="2600" dirty="0"/>
          </a:p>
          <a:p>
            <a:pPr lvl="1" indent="0">
              <a:buNone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Fluid – sets size relative to surrounding elements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%</a:t>
            </a:r>
            <a:r>
              <a:rPr lang="en-US" sz="2400" dirty="0"/>
              <a:t>,</a:t>
            </a:r>
            <a:r>
              <a:rPr lang="en-US" sz="2400" dirty="0" smtClean="0"/>
              <a:t> </a:t>
            </a:r>
            <a:r>
              <a:rPr lang="en-US" sz="2400" dirty="0" err="1" smtClean="0"/>
              <a:t>vw</a:t>
            </a:r>
            <a:r>
              <a:rPr lang="en-US" sz="2400" dirty="0" smtClean="0"/>
              <a:t>, </a:t>
            </a:r>
            <a:r>
              <a:rPr lang="en-US" sz="2400" dirty="0" err="1" smtClean="0"/>
              <a:t>vh</a:t>
            </a:r>
            <a:endParaRPr lang="en-US" sz="2400" dirty="0" smtClean="0"/>
          </a:p>
          <a:p>
            <a:pPr marL="1200150" lvl="1" indent="-457200">
              <a:buFont typeface="Arial"/>
              <a:buChar char="•"/>
            </a:pPr>
            <a:r>
              <a:rPr lang="en-US" sz="2400" dirty="0" err="1" smtClean="0"/>
              <a:t>em</a:t>
            </a:r>
            <a:r>
              <a:rPr lang="en-US" sz="2400" dirty="0" smtClean="0"/>
              <a:t> (for font): 1em is current size, .75 is 75% of the current size</a:t>
            </a:r>
          </a:p>
          <a:p>
            <a:pPr marL="1200150" lvl="1" indent="-457200">
              <a:buFont typeface="Arial"/>
              <a:buChar char="•"/>
            </a:pPr>
            <a:r>
              <a:rPr lang="en-US" sz="2400" dirty="0" smtClean="0"/>
              <a:t>rem (for font): 1rem is current size of root element</a:t>
            </a:r>
          </a:p>
        </p:txBody>
      </p:sp>
    </p:spTree>
    <p:extLst>
      <p:ext uri="{BB962C8B-B14F-4D97-AF65-F5344CB8AC3E}">
        <p14:creationId xmlns:p14="http://schemas.microsoft.com/office/powerpoint/2010/main" val="30228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27024"/>
            <a:ext cx="8432800" cy="3560154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Design sketches should be done with box model (margin, border, padding, content) in mind.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Use box-model to reduce complexity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Margin must always be considered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Use fluid sizes for best viewing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7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9" y="545306"/>
            <a:ext cx="9144000" cy="701843"/>
          </a:xfrm>
        </p:spPr>
        <p:txBody>
          <a:bodyPr/>
          <a:lstStyle/>
          <a:p>
            <a:r>
              <a:rPr lang="en-US" dirty="0" smtClean="0"/>
              <a:t>Acknowledgements/Contributions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3"/>
            <a:ext cx="8229600" cy="33393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These slides are Copyright </a:t>
            </a:r>
            <a:r>
              <a:rPr lang="en-US" sz="2000" dirty="0" smtClean="0"/>
              <a:t>2015-  Colleen van Lent as </a:t>
            </a:r>
            <a:r>
              <a:rPr lang="en-US" sz="2000" dirty="0"/>
              <a:t>part of http://</a:t>
            </a:r>
            <a:r>
              <a:rPr lang="en-US" sz="2000" dirty="0" err="1"/>
              <a:t>www.intro-webdesign.com</a:t>
            </a:r>
            <a:r>
              <a:rPr lang="en-US" sz="2000" dirty="0"/>
              <a:t>/ and made available under a Creative </a:t>
            </a:r>
            <a:r>
              <a:rPr lang="en-US" sz="2000"/>
              <a:t>Commons Attribution Non-Commercial </a:t>
            </a:r>
            <a:r>
              <a:rPr lang="en-US" sz="2000" dirty="0"/>
              <a:t>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Initial Development: </a:t>
            </a:r>
            <a:r>
              <a:rPr lang="en-US" sz="2000" dirty="0" smtClean="0"/>
              <a:t>Colleen van Lent , </a:t>
            </a:r>
            <a:r>
              <a:rPr lang="en-US" sz="2000" dirty="0"/>
              <a:t>University of Michigan School of Information</a:t>
            </a:r>
          </a:p>
          <a:p>
            <a:pPr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5" name="Picture 4" descr="by-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176" y="4401916"/>
            <a:ext cx="1432662" cy="5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4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Styling Links and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Anchor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621" y="1222581"/>
            <a:ext cx="8065282" cy="363456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Links can take on all of the usual styles as well as </a:t>
            </a:r>
            <a:r>
              <a:rPr lang="en-US" b="0" i="1" dirty="0" smtClean="0">
                <a:solidFill>
                  <a:srgbClr val="FF6600"/>
                </a:solidFill>
              </a:rPr>
              <a:t>text-decoration</a:t>
            </a:r>
          </a:p>
          <a:p>
            <a:pPr marL="457200" indent="-457200">
              <a:buFont typeface="Arial"/>
              <a:buChar char="•"/>
            </a:pPr>
            <a:endParaRPr lang="en-US" b="0" i="1" dirty="0" smtClean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9-12 at 7.3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95" y="2347398"/>
            <a:ext cx="2667000" cy="482601"/>
          </a:xfrm>
          <a:prstGeom prst="rect">
            <a:avLst/>
          </a:prstGeom>
        </p:spPr>
      </p:pic>
      <p:pic>
        <p:nvPicPr>
          <p:cNvPr id="6" name="Picture 5" descr="Screen Shot 2015-09-12 at 7.3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75" y="2347398"/>
            <a:ext cx="4054623" cy="2228625"/>
          </a:xfrm>
          <a:prstGeom prst="rect">
            <a:avLst/>
          </a:prstGeom>
        </p:spPr>
      </p:pic>
      <p:pic>
        <p:nvPicPr>
          <p:cNvPr id="5" name="Picture 4" descr="Screen Shot 2015-09-12 at 7.29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36" y="4162598"/>
            <a:ext cx="2870200" cy="5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1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041415 Powerpoint A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6587</Words>
  <Application>Microsoft Office PowerPoint</Application>
  <PresentationFormat>On-screen Show (16:9)</PresentationFormat>
  <Paragraphs>966</Paragraphs>
  <Slides>228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228</vt:i4>
      </vt:variant>
    </vt:vector>
  </HeadingPairs>
  <TitlesOfParts>
    <vt:vector size="243" baseType="lpstr">
      <vt:lpstr>Arial</vt:lpstr>
      <vt:lpstr>Calibri</vt:lpstr>
      <vt:lpstr>Comic Sans MS</vt:lpstr>
      <vt:lpstr>Courier</vt:lpstr>
      <vt:lpstr>Courier New</vt:lpstr>
      <vt:lpstr>Georgia</vt:lpstr>
      <vt:lpstr>Gill Sans SemiBold</vt:lpstr>
      <vt:lpstr>Helvetica</vt:lpstr>
      <vt:lpstr>Helvetica Neue Bold Condensed</vt:lpstr>
      <vt:lpstr>Lucida Calligraphy</vt:lpstr>
      <vt:lpstr>Lucida Grande</vt:lpstr>
      <vt:lpstr>Times New Roman</vt:lpstr>
      <vt:lpstr>Verdana</vt:lpstr>
      <vt:lpstr>Wingdings</vt:lpstr>
      <vt:lpstr>041415 Powerpoint A</vt:lpstr>
      <vt:lpstr>Welcome</vt:lpstr>
      <vt:lpstr>What This Course Will Cover</vt:lpstr>
      <vt:lpstr>Week One</vt:lpstr>
      <vt:lpstr>Week Two</vt:lpstr>
      <vt:lpstr>Week Three</vt:lpstr>
      <vt:lpstr>Week Four</vt:lpstr>
      <vt:lpstr>Who is this class for?</vt:lpstr>
      <vt:lpstr>Who Am I?</vt:lpstr>
      <vt:lpstr>Workload</vt:lpstr>
      <vt:lpstr>Succeeding in This Class</vt:lpstr>
      <vt:lpstr>Acknowledgements/Contributions</vt:lpstr>
      <vt:lpstr>CSS3 Cascading Style Sheets</vt:lpstr>
      <vt:lpstr>Browser Default Styling</vt:lpstr>
      <vt:lpstr>Adding Style</vt:lpstr>
      <vt:lpstr>Cascading Style Sheet</vt:lpstr>
      <vt:lpstr>Rule Syntax</vt:lpstr>
      <vt:lpstr>Multiple Properties</vt:lpstr>
      <vt:lpstr>Internal Style Sheet</vt:lpstr>
      <vt:lpstr>External Style Sheet</vt:lpstr>
      <vt:lpstr>The “Cascading” part of CSS</vt:lpstr>
      <vt:lpstr>Rule precedence</vt:lpstr>
      <vt:lpstr>!important</vt:lpstr>
      <vt:lpstr>Example</vt:lpstr>
      <vt:lpstr>Review</vt:lpstr>
      <vt:lpstr>Acknowledgements/Contributions</vt:lpstr>
      <vt:lpstr>Colors</vt:lpstr>
      <vt:lpstr>Color Conventions</vt:lpstr>
      <vt:lpstr>Accessibility</vt:lpstr>
      <vt:lpstr>What is color contrast?</vt:lpstr>
      <vt:lpstr>Don’t use color alone to convey meaning</vt:lpstr>
      <vt:lpstr>Test in gray scale …</vt:lpstr>
      <vt:lpstr>Review</vt:lpstr>
      <vt:lpstr>Acknowledgements/Contributions</vt:lpstr>
      <vt:lpstr>Styling Your Text</vt:lpstr>
      <vt:lpstr>Options</vt:lpstr>
      <vt:lpstr>font-family</vt:lpstr>
      <vt:lpstr>font-family</vt:lpstr>
      <vt:lpstr>font-family</vt:lpstr>
      <vt:lpstr>font-family Considerations</vt:lpstr>
      <vt:lpstr>Custom fonts</vt:lpstr>
      <vt:lpstr>font-style</vt:lpstr>
      <vt:lpstr>font-variant</vt:lpstr>
      <vt:lpstr>font-size</vt:lpstr>
      <vt:lpstr>color and background-color</vt:lpstr>
      <vt:lpstr>colors</vt:lpstr>
      <vt:lpstr>text-align</vt:lpstr>
      <vt:lpstr>PowerPoint Presentation</vt:lpstr>
      <vt:lpstr>line-height</vt:lpstr>
      <vt:lpstr>Review</vt:lpstr>
      <vt:lpstr>Acknowledgements/Contributions</vt:lpstr>
      <vt:lpstr>Display and Visibility</vt:lpstr>
      <vt:lpstr>Display is Key to Layout</vt:lpstr>
      <vt:lpstr>Common Values</vt:lpstr>
      <vt:lpstr>Common Values</vt:lpstr>
      <vt:lpstr>Example</vt:lpstr>
      <vt:lpstr>Complementary Properties</vt:lpstr>
      <vt:lpstr>Example</vt:lpstr>
      <vt:lpstr>Element Overflow</vt:lpstr>
      <vt:lpstr>Overflow</vt:lpstr>
      <vt:lpstr>Example</vt:lpstr>
      <vt:lpstr>Other Display Values</vt:lpstr>
      <vt:lpstr>display:table</vt:lpstr>
      <vt:lpstr>Example</vt:lpstr>
      <vt:lpstr>Visibility</vt:lpstr>
      <vt:lpstr>Review</vt:lpstr>
      <vt:lpstr>Acknowledgements/Contributions</vt:lpstr>
      <vt:lpstr>Homework One</vt:lpstr>
      <vt:lpstr>Objective</vt:lpstr>
      <vt:lpstr>Before</vt:lpstr>
      <vt:lpstr>After</vt:lpstr>
      <vt:lpstr>You must leave the HTML alone</vt:lpstr>
      <vt:lpstr>header</vt:lpstr>
      <vt:lpstr>h1 and h2</vt:lpstr>
      <vt:lpstr>section</vt:lpstr>
      <vt:lpstr>Links</vt:lpstr>
      <vt:lpstr>Images</vt:lpstr>
      <vt:lpstr>PowerPoint Presentation</vt:lpstr>
      <vt:lpstr>Peer grading</vt:lpstr>
      <vt:lpstr>Acknowledgements/Contributions</vt:lpstr>
      <vt:lpstr>Box Model</vt:lpstr>
      <vt:lpstr>Height and Width</vt:lpstr>
      <vt:lpstr>Border</vt:lpstr>
      <vt:lpstr>Border-style</vt:lpstr>
      <vt:lpstr>Border width and color</vt:lpstr>
      <vt:lpstr>Specifying Individual Sides</vt:lpstr>
      <vt:lpstr>Margin</vt:lpstr>
      <vt:lpstr>Padding</vt:lpstr>
      <vt:lpstr>Margin and Padding</vt:lpstr>
      <vt:lpstr>PowerPoint Presentation</vt:lpstr>
      <vt:lpstr>Additive Height and Width</vt:lpstr>
      <vt:lpstr>What is the width and height?</vt:lpstr>
      <vt:lpstr>Centering an Element</vt:lpstr>
      <vt:lpstr>box-sizing</vt:lpstr>
      <vt:lpstr>Measurements</vt:lpstr>
      <vt:lpstr>Example</vt:lpstr>
      <vt:lpstr>Review</vt:lpstr>
      <vt:lpstr>Acknowledgements/Contributions</vt:lpstr>
      <vt:lpstr>Styling Links and Lists</vt:lpstr>
      <vt:lpstr>Anchor Links</vt:lpstr>
      <vt:lpstr>“Buttons”</vt:lpstr>
      <vt:lpstr>States</vt:lpstr>
      <vt:lpstr>Precedence of Rules</vt:lpstr>
      <vt:lpstr>Example</vt:lpstr>
      <vt:lpstr>Styling Lists</vt:lpstr>
      <vt:lpstr>list-style-type</vt:lpstr>
      <vt:lpstr>List styles</vt:lpstr>
      <vt:lpstr>Example</vt:lpstr>
      <vt:lpstr>Review</vt:lpstr>
      <vt:lpstr>Acknowledgements/Contributions</vt:lpstr>
      <vt:lpstr>Advanced Selectors</vt:lpstr>
      <vt:lpstr>Styling Specific Objects</vt:lpstr>
      <vt:lpstr>CSS Selectors</vt:lpstr>
      <vt:lpstr>id Selectors</vt:lpstr>
      <vt:lpstr>class Selector</vt:lpstr>
      <vt:lpstr>classes vs. ids</vt:lpstr>
      <vt:lpstr>Example</vt:lpstr>
      <vt:lpstr>Narrowing the Scope</vt:lpstr>
      <vt:lpstr>Expanding the scope</vt:lpstr>
      <vt:lpstr>More Attribute Selectors</vt:lpstr>
      <vt:lpstr>Attribute selectors</vt:lpstr>
      <vt:lpstr>Using Operators</vt:lpstr>
      <vt:lpstr>Example</vt:lpstr>
      <vt:lpstr>Whew!!!</vt:lpstr>
      <vt:lpstr>The Good News</vt:lpstr>
      <vt:lpstr>Review</vt:lpstr>
      <vt:lpstr>Acknowledgements/Contributions</vt:lpstr>
      <vt:lpstr>Browser Capabilities</vt:lpstr>
      <vt:lpstr>Browsers Differ</vt:lpstr>
      <vt:lpstr>Handling Stylistic Differences</vt:lpstr>
      <vt:lpstr>Handling Unsupported Properties</vt:lpstr>
      <vt:lpstr>Browser Prefixes</vt:lpstr>
      <vt:lpstr>Often Unsupported Properties</vt:lpstr>
      <vt:lpstr>Example</vt:lpstr>
      <vt:lpstr>Automated Ways to include Prefixes</vt:lpstr>
      <vt:lpstr>Review</vt:lpstr>
      <vt:lpstr>Acknowledgements/Contributions</vt:lpstr>
      <vt:lpstr>Designing for Accessibility </vt:lpstr>
      <vt:lpstr>Overview</vt:lpstr>
      <vt:lpstr>Perceivable</vt:lpstr>
      <vt:lpstr>Operable</vt:lpstr>
      <vt:lpstr>PowerPoint Presentation</vt:lpstr>
      <vt:lpstr>Understandable</vt:lpstr>
      <vt:lpstr>Robust</vt:lpstr>
      <vt:lpstr>Review</vt:lpstr>
      <vt:lpstr>Acknowledgements/Contributions</vt:lpstr>
      <vt:lpstr>Homework Two</vt:lpstr>
      <vt:lpstr>Objective</vt:lpstr>
      <vt:lpstr>Getting Started</vt:lpstr>
      <vt:lpstr>Before</vt:lpstr>
      <vt:lpstr>After</vt:lpstr>
      <vt:lpstr>You must leave the HTML alone</vt:lpstr>
      <vt:lpstr>body</vt:lpstr>
      <vt:lpstr>header</vt:lpstr>
      <vt:lpstr>h1 </vt:lpstr>
      <vt:lpstr>The navigation links</vt:lpstr>
      <vt:lpstr>active class</vt:lpstr>
      <vt:lpstr>left and right class</vt:lpstr>
      <vt:lpstr>Images</vt:lpstr>
      <vt:lpstr>Peer grading</vt:lpstr>
      <vt:lpstr>Acknowledgements/Contributions</vt:lpstr>
      <vt:lpstr>Pseudo Classes and Elements</vt:lpstr>
      <vt:lpstr>Pseudo-Classes</vt:lpstr>
      <vt:lpstr>Types of Pseudo-Classes</vt:lpstr>
      <vt:lpstr>Types of Pseudo-Classes</vt:lpstr>
      <vt:lpstr>Example</vt:lpstr>
      <vt:lpstr>Pseudo-Elements</vt:lpstr>
      <vt:lpstr>Types of Pseudo-Elements</vt:lpstr>
      <vt:lpstr>Example</vt:lpstr>
      <vt:lpstr>Review</vt:lpstr>
      <vt:lpstr>Acknowledgements/Contributions</vt:lpstr>
      <vt:lpstr>Transitions</vt:lpstr>
      <vt:lpstr>Transitions</vt:lpstr>
      <vt:lpstr>The Properties</vt:lpstr>
      <vt:lpstr>Setting up</vt:lpstr>
      <vt:lpstr>Example (CSS3-transitions)</vt:lpstr>
      <vt:lpstr>Using Shorthands</vt:lpstr>
      <vt:lpstr>Review</vt:lpstr>
      <vt:lpstr>Acknowledgements/Contributions</vt:lpstr>
      <vt:lpstr>Transforms</vt:lpstr>
      <vt:lpstr>Transforms</vt:lpstr>
      <vt:lpstr>2D Transform Options</vt:lpstr>
      <vt:lpstr>translate</vt:lpstr>
      <vt:lpstr>rotate</vt:lpstr>
      <vt:lpstr>scale</vt:lpstr>
      <vt:lpstr>skew</vt:lpstr>
      <vt:lpstr>matrix</vt:lpstr>
      <vt:lpstr>3D rotate</vt:lpstr>
      <vt:lpstr>Others</vt:lpstr>
      <vt:lpstr>Review</vt:lpstr>
      <vt:lpstr>Acknowledgements/Contributions</vt:lpstr>
      <vt:lpstr>Positioning</vt:lpstr>
      <vt:lpstr>Positioning!</vt:lpstr>
      <vt:lpstr>Position Properties</vt:lpstr>
      <vt:lpstr>Static</vt:lpstr>
      <vt:lpstr>Relative</vt:lpstr>
      <vt:lpstr>Absolute</vt:lpstr>
      <vt:lpstr>Fixed Position</vt:lpstr>
      <vt:lpstr>Example</vt:lpstr>
      <vt:lpstr>Z-index</vt:lpstr>
      <vt:lpstr>Example</vt:lpstr>
      <vt:lpstr>Review</vt:lpstr>
      <vt:lpstr>Acknowledgements/Contributions</vt:lpstr>
      <vt:lpstr>Accessible Navigation</vt:lpstr>
      <vt:lpstr>Navigation</vt:lpstr>
      <vt:lpstr>What if you can’t see?</vt:lpstr>
      <vt:lpstr>Proper &lt;h1&gt; heading</vt:lpstr>
      <vt:lpstr>Proper heading hierarchy</vt:lpstr>
      <vt:lpstr>Off-page headings</vt:lpstr>
      <vt:lpstr>Meaningful link text</vt:lpstr>
      <vt:lpstr>Review</vt:lpstr>
      <vt:lpstr>Acknowledgements/Contributions</vt:lpstr>
      <vt:lpstr>Final Project</vt:lpstr>
      <vt:lpstr>Objective</vt:lpstr>
      <vt:lpstr>Getting Started</vt:lpstr>
      <vt:lpstr>Before</vt:lpstr>
      <vt:lpstr>After</vt:lpstr>
      <vt:lpstr>You must leave the HTML alone</vt:lpstr>
      <vt:lpstr>table</vt:lpstr>
      <vt:lpstr>table heading</vt:lpstr>
      <vt:lpstr>table rows</vt:lpstr>
      <vt:lpstr>td</vt:lpstr>
      <vt:lpstr>Peer grading</vt:lpstr>
      <vt:lpstr>Acknowledgements/Contributions</vt:lpstr>
      <vt:lpstr>Closing</vt:lpstr>
      <vt:lpstr>Congratulations</vt:lpstr>
      <vt:lpstr>What next?</vt:lpstr>
      <vt:lpstr>PowerPoint Presentation</vt:lpstr>
      <vt:lpstr>Acknowledgements/Contributions</vt:lpstr>
    </vt:vector>
  </TitlesOfParts>
  <Company>University of Michigan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Transforms</dc:title>
  <dc:creator>School of Michigan</dc:creator>
  <cp:lastModifiedBy>Harshit verma</cp:lastModifiedBy>
  <cp:revision>22</cp:revision>
  <dcterms:created xsi:type="dcterms:W3CDTF">2015-09-14T18:26:39Z</dcterms:created>
  <dcterms:modified xsi:type="dcterms:W3CDTF">2020-01-23T04:38:38Z</dcterms:modified>
</cp:coreProperties>
</file>